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424" r:id="rId2"/>
    <p:sldId id="256" r:id="rId3"/>
    <p:sldId id="473" r:id="rId4"/>
    <p:sldId id="474" r:id="rId5"/>
    <p:sldId id="425" r:id="rId6"/>
    <p:sldId id="260" r:id="rId7"/>
    <p:sldId id="308" r:id="rId8"/>
    <p:sldId id="309" r:id="rId9"/>
    <p:sldId id="306" r:id="rId10"/>
    <p:sldId id="333" r:id="rId11"/>
    <p:sldId id="389" r:id="rId12"/>
    <p:sldId id="332" r:id="rId13"/>
    <p:sldId id="262" r:id="rId14"/>
    <p:sldId id="310" r:id="rId15"/>
    <p:sldId id="472" r:id="rId16"/>
    <p:sldId id="477" r:id="rId17"/>
    <p:sldId id="476" r:id="rId18"/>
    <p:sldId id="433" r:id="rId19"/>
    <p:sldId id="463" r:id="rId20"/>
    <p:sldId id="475" r:id="rId21"/>
    <p:sldId id="434" r:id="rId22"/>
    <p:sldId id="435" r:id="rId23"/>
    <p:sldId id="471" r:id="rId24"/>
    <p:sldId id="468" r:id="rId25"/>
    <p:sldId id="469" r:id="rId26"/>
    <p:sldId id="470" r:id="rId27"/>
    <p:sldId id="478" r:id="rId28"/>
    <p:sldId id="452" r:id="rId29"/>
    <p:sldId id="481" r:id="rId30"/>
    <p:sldId id="503" r:id="rId31"/>
    <p:sldId id="480" r:id="rId32"/>
    <p:sldId id="483" r:id="rId33"/>
    <p:sldId id="484" r:id="rId34"/>
    <p:sldId id="485" r:id="rId35"/>
    <p:sldId id="486" r:id="rId36"/>
    <p:sldId id="488" r:id="rId37"/>
    <p:sldId id="489" r:id="rId38"/>
    <p:sldId id="491" r:id="rId39"/>
    <p:sldId id="492" r:id="rId40"/>
    <p:sldId id="493" r:id="rId41"/>
    <p:sldId id="334" r:id="rId42"/>
    <p:sldId id="373" r:id="rId43"/>
    <p:sldId id="383" r:id="rId44"/>
    <p:sldId id="500" r:id="rId45"/>
    <p:sldId id="416" r:id="rId46"/>
    <p:sldId id="502" r:id="rId47"/>
    <p:sldId id="462"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86449" autoAdjust="0"/>
  </p:normalViewPr>
  <p:slideViewPr>
    <p:cSldViewPr snapToGrid="0">
      <p:cViewPr varScale="1">
        <p:scale>
          <a:sx n="99" d="100"/>
          <a:sy n="99" d="100"/>
        </p:scale>
        <p:origin x="92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A981F-6E5C-4560-AF77-7DD45F0489FC}" type="datetimeFigureOut">
              <a:rPr lang="zh-CN" altLang="en-US" smtClean="0"/>
              <a:t>2024-3-1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B3B6B-FC49-49DF-A3CE-DF8C7B717C90}" type="slidenum">
              <a:rPr lang="zh-CN" altLang="en-US" smtClean="0"/>
              <a:t>‹#›</a:t>
            </a:fld>
            <a:endParaRPr lang="zh-CN" altLang="en-US"/>
          </a:p>
        </p:txBody>
      </p:sp>
    </p:spTree>
    <p:extLst>
      <p:ext uri="{BB962C8B-B14F-4D97-AF65-F5344CB8AC3E}">
        <p14:creationId xmlns:p14="http://schemas.microsoft.com/office/powerpoint/2010/main" val="2516435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s.berkeley.edu/~russell/aima1e.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a:t>
            </a:fld>
            <a:endParaRPr lang="zh-CN" altLang="en-US"/>
          </a:p>
        </p:txBody>
      </p:sp>
    </p:spTree>
    <p:extLst>
      <p:ext uri="{BB962C8B-B14F-4D97-AF65-F5344CB8AC3E}">
        <p14:creationId xmlns:p14="http://schemas.microsoft.com/office/powerpoint/2010/main" val="3189069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E2A8734-CB50-4ABC-BF4C-D22C0D2AA4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3200" b="1">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3200" b="1">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3200" b="1">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3200" b="1">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3200" b="1">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50000"/>
              </a:spcBef>
              <a:spcAft>
                <a:spcPct val="0"/>
              </a:spcAft>
              <a:buFont typeface="Wingdings" panose="05000000000000000000" pitchFamily="2" charset="2"/>
              <a:buChar char="§"/>
              <a:defRPr kumimoji="1" sz="3200" b="1">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50000"/>
              </a:spcBef>
              <a:spcAft>
                <a:spcPct val="0"/>
              </a:spcAft>
              <a:buFont typeface="Wingdings" panose="05000000000000000000" pitchFamily="2" charset="2"/>
              <a:buChar char="§"/>
              <a:defRPr kumimoji="1" sz="3200" b="1">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50000"/>
              </a:spcBef>
              <a:spcAft>
                <a:spcPct val="0"/>
              </a:spcAft>
              <a:buFont typeface="Wingdings" panose="05000000000000000000" pitchFamily="2" charset="2"/>
              <a:buChar char="§"/>
              <a:defRPr kumimoji="1" sz="3200" b="1">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50000"/>
              </a:spcBef>
              <a:spcAft>
                <a:spcPct val="0"/>
              </a:spcAft>
              <a:buFont typeface="Wingdings" panose="05000000000000000000" pitchFamily="2" charset="2"/>
              <a:buChar char="§"/>
              <a:defRPr kumimoji="1" sz="3200" b="1">
                <a:solidFill>
                  <a:schemeClr val="tx1"/>
                </a:solidFill>
                <a:latin typeface="Tahoma" panose="020B0604030504040204" pitchFamily="34" charset="0"/>
                <a:ea typeface="宋体" panose="02010600030101010101" pitchFamily="2" charset="-122"/>
              </a:defRPr>
            </a:lvl9pPr>
          </a:lstStyle>
          <a:p>
            <a:pPr eaLnBrk="1" hangingPunct="1"/>
            <a:fld id="{D1FAA405-8DA6-417B-94AD-0391B95A98BF}" type="slidenum">
              <a:rPr lang="zh-CN" altLang="en-US" sz="1200" b="0"/>
              <a:pPr eaLnBrk="1" hangingPunct="1"/>
              <a:t>17</a:t>
            </a:fld>
            <a:endParaRPr lang="en-US" altLang="zh-CN" sz="1200" b="0"/>
          </a:p>
        </p:txBody>
      </p:sp>
      <p:sp>
        <p:nvSpPr>
          <p:cNvPr id="40963" name="Rectangle 2">
            <a:extLst>
              <a:ext uri="{FF2B5EF4-FFF2-40B4-BE49-F238E27FC236}">
                <a16:creationId xmlns:a16="http://schemas.microsoft.com/office/drawing/2014/main" id="{4AD97B6D-1551-4273-91BD-C6FC0FDB86AD}"/>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BC0118C-BAAF-460B-9C7F-3B96B9E9BFC6}"/>
              </a:ext>
            </a:extLst>
          </p:cNvPr>
          <p:cNvSpPr>
            <a:spLocks noGrp="1" noChangeArrowheads="1"/>
          </p:cNvSpPr>
          <p:nvPr>
            <p:ph type="body" idx="1"/>
          </p:nvPr>
        </p:nvSpPr>
        <p:spPr>
          <a:xfrm>
            <a:off x="946150" y="4860925"/>
            <a:ext cx="5207000" cy="280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Arial" panose="020B0604020202020204" pitchFamily="34" charset="0"/>
            </a:endParaRPr>
          </a:p>
        </p:txBody>
      </p:sp>
    </p:spTree>
    <p:extLst>
      <p:ext uri="{BB962C8B-B14F-4D97-AF65-F5344CB8AC3E}">
        <p14:creationId xmlns:p14="http://schemas.microsoft.com/office/powerpoint/2010/main" val="1876607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跳棋，逻辑理论家</a:t>
            </a:r>
          </a:p>
        </p:txBody>
      </p:sp>
      <p:sp>
        <p:nvSpPr>
          <p:cNvPr id="4" name="灯片编号占位符 3"/>
          <p:cNvSpPr>
            <a:spLocks noGrp="1"/>
          </p:cNvSpPr>
          <p:nvPr>
            <p:ph type="sldNum" sz="quarter" idx="10"/>
          </p:nvPr>
        </p:nvSpPr>
        <p:spPr/>
        <p:txBody>
          <a:bodyPr/>
          <a:lstStyle/>
          <a:p>
            <a:fld id="{F15B3B6B-FC49-49DF-A3CE-DF8C7B717C90}" type="slidenum">
              <a:rPr lang="zh-CN" altLang="en-US" smtClean="0"/>
              <a:t>18</a:t>
            </a:fld>
            <a:endParaRPr lang="zh-CN" altLang="en-US"/>
          </a:p>
        </p:txBody>
      </p:sp>
    </p:spTree>
    <p:extLst>
      <p:ext uri="{BB962C8B-B14F-4D97-AF65-F5344CB8AC3E}">
        <p14:creationId xmlns:p14="http://schemas.microsoft.com/office/powerpoint/2010/main" val="3945224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206293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跳棋，逻辑</a:t>
            </a:r>
            <a:r>
              <a:rPr lang="zh-CN" altLang="en-US" dirty="0" smtClean="0"/>
              <a:t>理论家</a:t>
            </a:r>
            <a:endParaRPr lang="en-US" altLang="zh-CN" dirty="0" smtClean="0"/>
          </a:p>
          <a:p>
            <a:endParaRPr lang="en-US" altLang="zh-CN" dirty="0" smtClean="0"/>
          </a:p>
          <a:p>
            <a:r>
              <a:rPr lang="zh-CN" altLang="en-US" dirty="0" smtClean="0"/>
              <a:t>归结原理</a:t>
            </a:r>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20</a:t>
            </a:fld>
            <a:endParaRPr lang="zh-CN" altLang="en-US"/>
          </a:p>
        </p:txBody>
      </p:sp>
    </p:spTree>
    <p:extLst>
      <p:ext uri="{BB962C8B-B14F-4D97-AF65-F5344CB8AC3E}">
        <p14:creationId xmlns:p14="http://schemas.microsoft.com/office/powerpoint/2010/main" val="2292517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专家系统属于人工智能的一个发展分支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自</a:t>
            </a:r>
            <a:r>
              <a:rPr lang="en-US" altLang="zh-CN" sz="1200" b="0" i="0" kern="1200" dirty="0">
                <a:solidFill>
                  <a:schemeClr val="tx1"/>
                </a:solidFill>
                <a:effectLst/>
                <a:latin typeface="+mn-lt"/>
                <a:ea typeface="+mn-ea"/>
                <a:cs typeface="+mn-cs"/>
              </a:rPr>
              <a:t>1968</a:t>
            </a:r>
            <a:r>
              <a:rPr lang="zh-CN" altLang="en-US" sz="1200" b="0" i="0" kern="1200" dirty="0">
                <a:solidFill>
                  <a:schemeClr val="tx1"/>
                </a:solidFill>
                <a:effectLst/>
                <a:latin typeface="+mn-lt"/>
                <a:ea typeface="+mn-ea"/>
                <a:cs typeface="+mn-cs"/>
              </a:rPr>
              <a:t>年费根鲍姆等人研制成功第一个专家系统以来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专家系统获得了飞速的发展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并且运用于医疗、军事、地质勘探、教学、化工等领域</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产生了巨大</a:t>
            </a:r>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21</a:t>
            </a:fld>
            <a:endParaRPr lang="zh-CN" altLang="en-US"/>
          </a:p>
        </p:txBody>
      </p:sp>
    </p:spTree>
    <p:extLst>
      <p:ext uri="{BB962C8B-B14F-4D97-AF65-F5344CB8AC3E}">
        <p14:creationId xmlns:p14="http://schemas.microsoft.com/office/powerpoint/2010/main" val="4215194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符号主义</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symbolicism</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又称为逻辑主义</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logicism</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、心理学派</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psychologism</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或计算机学派</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computerism</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其原理主要为物理符号系统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即符号操作系统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假设和有限合理性原理。利用计算机化的知识进行自动推理，相当于模拟领域专家解决问题。</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连接主义</a:t>
            </a:r>
            <a:r>
              <a:rPr lang="en-US" altLang="zh-CN" sz="1200" b="0" i="0" kern="1200" dirty="0" smtClean="0">
                <a:solidFill>
                  <a:schemeClr val="tx1"/>
                </a:solidFill>
                <a:effectLst/>
                <a:latin typeface="+mn-lt"/>
                <a:ea typeface="+mn-ea"/>
                <a:cs typeface="+mn-cs"/>
              </a:rPr>
              <a:t>(connectionism),</a:t>
            </a:r>
            <a:r>
              <a:rPr lang="zh-CN" altLang="en-US" sz="1200" b="0" i="0" kern="1200" dirty="0" smtClean="0">
                <a:solidFill>
                  <a:schemeClr val="tx1"/>
                </a:solidFill>
                <a:effectLst/>
                <a:latin typeface="+mn-lt"/>
                <a:ea typeface="+mn-ea"/>
                <a:cs typeface="+mn-cs"/>
              </a:rPr>
              <a:t>又称为仿生学派</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bionicsism</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或生理学派</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physiologism</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其主要原理为神经网络及神经网络间的连接机制与学习算法。模拟人脑神经元组织结构，通过学习的方式获取数据中隐含信息的智能方案</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行为主义</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actionism</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又称为进化主义</a:t>
            </a:r>
            <a:r>
              <a:rPr lang="en-US" altLang="zh-CN" sz="1200" b="0" i="0" kern="1200" dirty="0" smtClean="0">
                <a:solidFill>
                  <a:schemeClr val="tx1"/>
                </a:solidFill>
                <a:effectLst/>
                <a:latin typeface="+mn-lt"/>
                <a:ea typeface="+mn-ea"/>
                <a:cs typeface="+mn-cs"/>
              </a:rPr>
              <a:t>(evolutionism)</a:t>
            </a:r>
            <a:r>
              <a:rPr lang="zh-CN" altLang="en-US" sz="1200" b="0" i="0" kern="1200" dirty="0" smtClean="0">
                <a:solidFill>
                  <a:schemeClr val="tx1"/>
                </a:solidFill>
                <a:effectLst/>
                <a:latin typeface="+mn-lt"/>
                <a:ea typeface="+mn-ea"/>
                <a:cs typeface="+mn-cs"/>
              </a:rPr>
              <a:t>或控制论学派</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cyberneticsism</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其原理为控制论及感知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动作型控制系统。从那些生物体与环境互动的简单模式中寻找答案</a:t>
            </a:r>
          </a:p>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23</a:t>
            </a:fld>
            <a:endParaRPr lang="zh-CN" altLang="en-US"/>
          </a:p>
        </p:txBody>
      </p:sp>
    </p:spTree>
    <p:extLst>
      <p:ext uri="{BB962C8B-B14F-4D97-AF65-F5344CB8AC3E}">
        <p14:creationId xmlns:p14="http://schemas.microsoft.com/office/powerpoint/2010/main" val="400306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28</a:t>
            </a:fld>
            <a:endParaRPr lang="zh-CN" altLang="en-US"/>
          </a:p>
        </p:txBody>
      </p:sp>
    </p:spTree>
    <p:extLst>
      <p:ext uri="{BB962C8B-B14F-4D97-AF65-F5344CB8AC3E}">
        <p14:creationId xmlns:p14="http://schemas.microsoft.com/office/powerpoint/2010/main" val="1878246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29</a:t>
            </a:fld>
            <a:endParaRPr lang="zh-CN" altLang="en-US"/>
          </a:p>
        </p:txBody>
      </p:sp>
    </p:spTree>
    <p:extLst>
      <p:ext uri="{BB962C8B-B14F-4D97-AF65-F5344CB8AC3E}">
        <p14:creationId xmlns:p14="http://schemas.microsoft.com/office/powerpoint/2010/main" val="3022638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本体感觉</a:t>
            </a:r>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36</a:t>
            </a:fld>
            <a:endParaRPr lang="zh-CN" altLang="en-US"/>
          </a:p>
        </p:txBody>
      </p:sp>
    </p:spTree>
    <p:extLst>
      <p:ext uri="{BB962C8B-B14F-4D97-AF65-F5344CB8AC3E}">
        <p14:creationId xmlns:p14="http://schemas.microsoft.com/office/powerpoint/2010/main" val="2818479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38</a:t>
            </a:fld>
            <a:endParaRPr lang="zh-CN" altLang="en-US"/>
          </a:p>
        </p:txBody>
      </p:sp>
    </p:spTree>
    <p:extLst>
      <p:ext uri="{BB962C8B-B14F-4D97-AF65-F5344CB8AC3E}">
        <p14:creationId xmlns:p14="http://schemas.microsoft.com/office/powerpoint/2010/main" val="36645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西方哲学经典名言</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3364859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40</a:t>
            </a:fld>
            <a:endParaRPr lang="en-US"/>
          </a:p>
        </p:txBody>
      </p:sp>
    </p:spTree>
    <p:extLst>
      <p:ext uri="{BB962C8B-B14F-4D97-AF65-F5344CB8AC3E}">
        <p14:creationId xmlns:p14="http://schemas.microsoft.com/office/powerpoint/2010/main" val="3960395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dirty="0"/>
              <a:t>哲学家们两千多年来一直致力于理解和解决宇宙的两大问题：</a:t>
            </a:r>
            <a:endParaRPr lang="en-US" altLang="zh-CN" sz="2800" dirty="0"/>
          </a:p>
          <a:p>
            <a:pPr lvl="1"/>
            <a:r>
              <a:rPr lang="zh-CN" altLang="en-US" sz="2800" dirty="0"/>
              <a:t>人类是如何思考的？</a:t>
            </a:r>
            <a:endParaRPr lang="en-US" altLang="zh-CN" sz="2800" dirty="0"/>
          </a:p>
          <a:p>
            <a:pPr lvl="1"/>
            <a:r>
              <a:rPr lang="zh-CN" altLang="en-US" sz="2800" dirty="0"/>
              <a:t>人类以外的物体是否也能够思考？</a:t>
            </a:r>
            <a:endParaRPr lang="en-US" altLang="zh-CN" sz="2800" dirty="0"/>
          </a:p>
          <a:p>
            <a:pPr lvl="1"/>
            <a:endParaRPr lang="en-US" altLang="zh-CN" sz="2800" dirty="0"/>
          </a:p>
          <a:p>
            <a:r>
              <a:rPr lang="zh-CN" altLang="en-US" sz="2800" dirty="0"/>
              <a:t>至今，这两个问题依旧没有答案。</a:t>
            </a:r>
          </a:p>
          <a:p>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41</a:t>
            </a:fld>
            <a:endParaRPr lang="en-US" altLang="zh-CN" dirty="0"/>
          </a:p>
        </p:txBody>
      </p:sp>
    </p:spTree>
    <p:extLst>
      <p:ext uri="{BB962C8B-B14F-4D97-AF65-F5344CB8AC3E}">
        <p14:creationId xmlns:p14="http://schemas.microsoft.com/office/powerpoint/2010/main" val="3494406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t>
            </a:r>
            <a:r>
              <a:rPr lang="en-US" altLang="zh-CN" baseline="0" dirty="0"/>
              <a:t>Alan Turing </a:t>
            </a:r>
            <a:r>
              <a:rPr lang="en-US" baseline="0" dirty="0"/>
              <a:t>---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43</a:t>
            </a:fld>
            <a:endParaRPr lang="en-US"/>
          </a:p>
        </p:txBody>
      </p:sp>
    </p:spTree>
    <p:extLst>
      <p:ext uri="{BB962C8B-B14F-4D97-AF65-F5344CB8AC3E}">
        <p14:creationId xmlns:p14="http://schemas.microsoft.com/office/powerpoint/2010/main" val="2494635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7FB16-436E-4C3A-AC93-D953BF9B5BF3}" type="slidenum">
              <a:rPr lang="zh-CN" altLang="en-US" smtClean="0"/>
              <a:t>47</a:t>
            </a:fld>
            <a:endParaRPr lang="zh-CN" altLang="en-US"/>
          </a:p>
        </p:txBody>
      </p:sp>
    </p:spTree>
    <p:extLst>
      <p:ext uri="{BB962C8B-B14F-4D97-AF65-F5344CB8AC3E}">
        <p14:creationId xmlns:p14="http://schemas.microsoft.com/office/powerpoint/2010/main" val="180198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在计算机科学（</a:t>
            </a:r>
            <a:r>
              <a:rPr lang="en-US" altLang="zh-CN" dirty="0"/>
              <a:t>Computer science</a:t>
            </a:r>
            <a:r>
              <a:rPr lang="zh-CN" altLang="en-US" dirty="0"/>
              <a:t>）领域体现为机器学习算法；</a:t>
            </a:r>
          </a:p>
          <a:p>
            <a:r>
              <a:rPr lang="zh-CN" altLang="en-US" dirty="0"/>
              <a:t>在工程（</a:t>
            </a:r>
            <a:r>
              <a:rPr lang="en-US" altLang="zh-CN" dirty="0"/>
              <a:t>Engineering</a:t>
            </a:r>
            <a:r>
              <a:rPr lang="zh-CN" altLang="en-US" dirty="0"/>
              <a:t>）领域体现在决定序列行为（</a:t>
            </a:r>
            <a:r>
              <a:rPr lang="en-US" altLang="zh-CN" dirty="0"/>
              <a:t>the sequence of actions</a:t>
            </a:r>
            <a:r>
              <a:rPr lang="zh-CN" altLang="en-US" dirty="0"/>
              <a:t>）来得到最好的结果；</a:t>
            </a:r>
          </a:p>
          <a:p>
            <a:r>
              <a:rPr lang="zh-CN" altLang="en-US" dirty="0"/>
              <a:t>在神经科学（</a:t>
            </a:r>
            <a:r>
              <a:rPr lang="en-US" altLang="zh-CN" dirty="0"/>
              <a:t>Neuroscience</a:t>
            </a:r>
            <a:r>
              <a:rPr lang="zh-CN" altLang="en-US" dirty="0"/>
              <a:t>）领域体现在理解人类大脑如何做出决策，主要的研究是反馈系统</a:t>
            </a:r>
            <a:r>
              <a:rPr lang="en-US" altLang="zh-CN" dirty="0"/>
              <a:t>(reward system)</a:t>
            </a:r>
            <a:r>
              <a:rPr lang="zh-CN" altLang="en-US" dirty="0"/>
              <a:t>；</a:t>
            </a:r>
          </a:p>
          <a:p>
            <a:r>
              <a:rPr lang="zh-CN" altLang="en-US" dirty="0"/>
              <a:t>在心理学（</a:t>
            </a:r>
            <a:r>
              <a:rPr lang="en-US" altLang="zh-CN" dirty="0"/>
              <a:t>Psychology</a:t>
            </a:r>
            <a:r>
              <a:rPr lang="zh-CN" altLang="en-US" dirty="0"/>
              <a:t>）领域，研究动物如何做出决策、动物的行为是由什么导致的；</a:t>
            </a:r>
          </a:p>
          <a:p>
            <a:r>
              <a:rPr lang="zh-CN" altLang="en-US" dirty="0"/>
              <a:t>在经济学（</a:t>
            </a:r>
            <a:r>
              <a:rPr lang="en-US" altLang="zh-CN" dirty="0"/>
              <a:t>Economics</a:t>
            </a:r>
            <a:r>
              <a:rPr lang="zh-CN" altLang="en-US" dirty="0"/>
              <a:t>）领域体现在博弈论的研究。</a:t>
            </a:r>
          </a:p>
          <a:p>
            <a:r>
              <a:rPr lang="zh-CN" altLang="en-US" dirty="0"/>
              <a:t>这所有的问题最终都归结为一个问题，人为什么能够做出最优决策，且人类是如何做到的。</a:t>
            </a:r>
          </a:p>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pPr/>
              <a:t>4</a:t>
            </a:fld>
            <a:endParaRPr lang="en-US" altLang="zh-CN" dirty="0"/>
          </a:p>
        </p:txBody>
      </p:sp>
    </p:spTree>
    <p:extLst>
      <p:ext uri="{BB962C8B-B14F-4D97-AF65-F5344CB8AC3E}">
        <p14:creationId xmlns:p14="http://schemas.microsoft.com/office/powerpoint/2010/main" val="1268808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hlinkClick r:id="rId3"/>
              </a:rPr>
              <a:t>1st (1995)</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a:t>
            </a:r>
            <a:r>
              <a:rPr lang="zh-CN" altLang="en-US" sz="1200" b="0" i="0" kern="1200" dirty="0">
                <a:solidFill>
                  <a:schemeClr val="tx1"/>
                </a:solidFill>
                <a:effectLst/>
                <a:latin typeface="+mn-lt"/>
                <a:ea typeface="+mn-ea"/>
                <a:cs typeface="+mn-cs"/>
              </a:rPr>
              <a:t>经典的人工智能教材</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adopted for use by at least </a:t>
            </a:r>
            <a:r>
              <a:rPr lang="en-US" altLang="zh-CN" sz="1200" b="1" i="0" kern="1200" dirty="0" smtClean="0">
                <a:solidFill>
                  <a:schemeClr val="tx1"/>
                </a:solidFill>
                <a:effectLst/>
                <a:latin typeface="+mn-lt"/>
                <a:ea typeface="+mn-ea"/>
                <a:cs typeface="+mn-cs"/>
              </a:rPr>
              <a:t>1551 schools</a:t>
            </a:r>
            <a:r>
              <a:rPr lang="en-US" altLang="zh-CN" sz="1200" b="0" i="0" kern="1200" dirty="0" smtClean="0">
                <a:solidFill>
                  <a:schemeClr val="tx1"/>
                </a:solidFill>
                <a:effectLst/>
                <a:latin typeface="+mn-lt"/>
                <a:ea typeface="+mn-ea"/>
                <a:cs typeface="+mn-cs"/>
              </a:rPr>
              <a:t> in </a:t>
            </a:r>
            <a:r>
              <a:rPr lang="en-US" altLang="zh-CN" sz="1200" b="1" i="0" kern="1200" dirty="0" smtClean="0">
                <a:solidFill>
                  <a:schemeClr val="tx1"/>
                </a:solidFill>
                <a:effectLst/>
                <a:latin typeface="+mn-lt"/>
                <a:ea typeface="+mn-ea"/>
                <a:cs typeface="+mn-cs"/>
              </a:rPr>
              <a:t>134 countries or regions</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全面</a:t>
            </a:r>
            <a:r>
              <a:rPr lang="zh-CN" altLang="en-US" sz="1200" b="0" i="0" kern="1200" dirty="0">
                <a:solidFill>
                  <a:schemeClr val="tx1"/>
                </a:solidFill>
                <a:effectLst/>
                <a:latin typeface="+mn-lt"/>
                <a:ea typeface="+mn-ea"/>
                <a:cs typeface="+mn-cs"/>
              </a:rPr>
              <a:t>而系统地介绍了人工智能的理论和实践，阐述了人工智能领域的核心内容，并深入介绍了各个主要的研究方向。</a:t>
            </a:r>
          </a:p>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9</a:t>
            </a:fld>
            <a:endParaRPr lang="zh-CN" altLang="en-US"/>
          </a:p>
        </p:txBody>
      </p:sp>
    </p:spTree>
    <p:extLst>
      <p:ext uri="{BB962C8B-B14F-4D97-AF65-F5344CB8AC3E}">
        <p14:creationId xmlns:p14="http://schemas.microsoft.com/office/powerpoint/2010/main" val="604148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C4064B8-A41F-4811-B964-8B00E0F78BCE}" type="slidenum">
              <a:rPr lang="zh-CN" altLang="en-US" smtClean="0"/>
              <a:pPr/>
              <a:t>10</a:t>
            </a:fld>
            <a:endParaRPr lang="zh-CN" altLang="en-US"/>
          </a:p>
        </p:txBody>
      </p:sp>
    </p:spTree>
    <p:extLst>
      <p:ext uri="{BB962C8B-B14F-4D97-AF65-F5344CB8AC3E}">
        <p14:creationId xmlns:p14="http://schemas.microsoft.com/office/powerpoint/2010/main" val="3572089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状态空间已知</a:t>
            </a:r>
            <a:r>
              <a:rPr lang="en-US" altLang="zh-CN" dirty="0"/>
              <a:t>//</a:t>
            </a:r>
            <a:r>
              <a:rPr lang="zh-CN" altLang="en-US" dirty="0"/>
              <a:t>未知</a:t>
            </a:r>
            <a:r>
              <a:rPr lang="en-US" altLang="zh-CN" dirty="0"/>
              <a:t>:  open/closed open </a:t>
            </a:r>
            <a:r>
              <a:rPr lang="zh-CN" altLang="en-US" dirty="0"/>
              <a:t>的话，只能基于现有的数据</a:t>
            </a:r>
            <a:r>
              <a:rPr lang="en-US" altLang="zh-CN" dirty="0"/>
              <a:t>/</a:t>
            </a:r>
            <a:r>
              <a:rPr lang="zh-CN" altLang="en-US" dirty="0"/>
              <a:t>已知，去预测</a:t>
            </a:r>
            <a:r>
              <a:rPr lang="en-US" altLang="zh-CN" dirty="0"/>
              <a:t>/</a:t>
            </a:r>
            <a:r>
              <a:rPr lang="zh-CN" altLang="en-US" dirty="0"/>
              <a:t>生成</a:t>
            </a:r>
            <a:endParaRPr lang="en-US" altLang="zh-CN" dirty="0"/>
          </a:p>
          <a:p>
            <a:endParaRPr lang="en-US" altLang="zh-CN" dirty="0"/>
          </a:p>
          <a:p>
            <a:r>
              <a:rPr lang="zh-CN" altLang="en-US" dirty="0"/>
              <a:t>已知：原子表示，没有内部结构（地图搜索，节点是城市）；状态是由特征向量所刻画的（下雨</a:t>
            </a:r>
            <a:r>
              <a:rPr lang="en-US" altLang="zh-CN" dirty="0"/>
              <a:t>-&gt;</a:t>
            </a:r>
            <a:r>
              <a:rPr lang="zh-CN" altLang="en-US" dirty="0"/>
              <a:t>带伞）；结构化表示：状态包含对象，每个对象有取值。</a:t>
            </a:r>
            <a:r>
              <a:rPr lang="en-US" altLang="zh-CN" dirty="0"/>
              <a:t>(father</a:t>
            </a:r>
            <a:r>
              <a:rPr lang="zh-CN" altLang="en-US" dirty="0"/>
              <a:t>（</a:t>
            </a:r>
            <a:r>
              <a:rPr lang="en-US" altLang="zh-CN" dirty="0"/>
              <a:t>x</a:t>
            </a:r>
            <a:r>
              <a:rPr lang="zh-CN" altLang="en-US" dirty="0"/>
              <a:t>）</a:t>
            </a:r>
            <a:r>
              <a:rPr lang="en-US" altLang="zh-CN" dirty="0"/>
              <a:t>-&gt;man(x))</a:t>
            </a:r>
          </a:p>
          <a:p>
            <a:endParaRPr lang="en-US" altLang="zh-CN" dirty="0"/>
          </a:p>
          <a:p>
            <a:r>
              <a:rPr lang="zh-CN" altLang="en-US" dirty="0"/>
              <a:t>任务是确定的</a:t>
            </a:r>
            <a:r>
              <a:rPr lang="en-US" altLang="zh-CN" dirty="0"/>
              <a:t>/</a:t>
            </a:r>
            <a:r>
              <a:rPr lang="zh-CN" altLang="en-US" dirty="0"/>
              <a:t>不确定的：不确定：下雨概率，带伞的概率。。。</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11</a:t>
            </a:fld>
            <a:endParaRPr lang="zh-CN" altLang="en-US"/>
          </a:p>
        </p:txBody>
      </p:sp>
    </p:spTree>
    <p:extLst>
      <p:ext uri="{BB962C8B-B14F-4D97-AF65-F5344CB8AC3E}">
        <p14:creationId xmlns:p14="http://schemas.microsoft.com/office/powerpoint/2010/main" val="5344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http://ai.berkeley.edu/lecture_slides.html</a:t>
            </a:r>
          </a:p>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12</a:t>
            </a:fld>
            <a:endParaRPr lang="zh-CN" altLang="en-US"/>
          </a:p>
        </p:txBody>
      </p:sp>
    </p:spTree>
    <p:extLst>
      <p:ext uri="{BB962C8B-B14F-4D97-AF65-F5344CB8AC3E}">
        <p14:creationId xmlns:p14="http://schemas.microsoft.com/office/powerpoint/2010/main" val="314784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14</a:t>
            </a:fld>
            <a:endParaRPr lang="zh-CN" altLang="en-US"/>
          </a:p>
        </p:txBody>
      </p:sp>
    </p:spTree>
    <p:extLst>
      <p:ext uri="{BB962C8B-B14F-4D97-AF65-F5344CB8AC3E}">
        <p14:creationId xmlns:p14="http://schemas.microsoft.com/office/powerpoint/2010/main" val="1305624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跳棋，逻辑理论家</a:t>
            </a:r>
          </a:p>
        </p:txBody>
      </p:sp>
      <p:sp>
        <p:nvSpPr>
          <p:cNvPr id="4" name="灯片编号占位符 3"/>
          <p:cNvSpPr>
            <a:spLocks noGrp="1"/>
          </p:cNvSpPr>
          <p:nvPr>
            <p:ph type="sldNum" sz="quarter" idx="10"/>
          </p:nvPr>
        </p:nvSpPr>
        <p:spPr/>
        <p:txBody>
          <a:bodyPr/>
          <a:lstStyle/>
          <a:p>
            <a:fld id="{F15B3B6B-FC49-49DF-A3CE-DF8C7B717C90}" type="slidenum">
              <a:rPr lang="zh-CN" altLang="en-US" smtClean="0"/>
              <a:t>16</a:t>
            </a:fld>
            <a:endParaRPr lang="zh-CN" altLang="en-US"/>
          </a:p>
        </p:txBody>
      </p:sp>
    </p:spTree>
    <p:extLst>
      <p:ext uri="{BB962C8B-B14F-4D97-AF65-F5344CB8AC3E}">
        <p14:creationId xmlns:p14="http://schemas.microsoft.com/office/powerpoint/2010/main" val="2828865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9B84B4-DE79-4A9C-98C9-5A25EBE529A8}" type="slidenum">
              <a:rPr lang="zh-CN" altLang="en-US" smtClean="0"/>
              <a:t>‹#›</a:t>
            </a:fld>
            <a:endParaRPr lang="zh-CN" altLang="en-US"/>
          </a:p>
        </p:txBody>
      </p:sp>
      <p:pic>
        <p:nvPicPr>
          <p:cNvPr id="8" name="图片 24"/>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5705" y="143179"/>
            <a:ext cx="3227677" cy="137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53133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85546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1022776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竖排文字">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9857015" y="1053284"/>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 name="Picture 4" descr="同济大学logo矢量图(第1页) - 一起扣扣网">
            <a:extLst>
              <a:ext uri="{FF2B5EF4-FFF2-40B4-BE49-F238E27FC236}">
                <a16:creationId xmlns:a16="http://schemas.microsoft.com/office/drawing/2014/main" id="{A0D5012C-67EA-42AC-AC25-27EFC90204AC}"/>
              </a:ext>
            </a:extLst>
          </p:cNvPr>
          <p:cNvPicPr>
            <a:picLocks noChangeAspect="1" noChangeArrowheads="1"/>
          </p:cNvPicPr>
          <p:nvPr userDrawn="1"/>
        </p:nvPicPr>
        <p:blipFill>
          <a:blip r:embed="rId2">
            <a:clrChange>
              <a:clrFrom>
                <a:srgbClr val="FFFFFF"/>
              </a:clrFrom>
              <a:clrTo>
                <a:srgbClr val="FFFFFF">
                  <a:alpha val="0"/>
                </a:srgbClr>
              </a:clrTo>
            </a:clrChange>
            <a:duotone>
              <a:prstClr val="black"/>
              <a:schemeClr val="accent5">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8002403" y="249841"/>
            <a:ext cx="3088014" cy="8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604433" y="360364"/>
            <a:ext cx="10390717" cy="769937"/>
          </a:xfrm>
        </p:spPr>
        <p:txBody>
          <a:bodyPr/>
          <a:lstStyle/>
          <a:p>
            <a:r>
              <a:rPr lang="zh-CN" altLang="en-US"/>
              <a:t>单击此处编辑母版标题样式</a:t>
            </a:r>
          </a:p>
        </p:txBody>
      </p:sp>
      <p:sp>
        <p:nvSpPr>
          <p:cNvPr id="3" name="文本占位符 2"/>
          <p:cNvSpPr>
            <a:spLocks noGrp="1"/>
          </p:cNvSpPr>
          <p:nvPr>
            <p:ph type="body" sz="half" idx="1"/>
          </p:nvPr>
        </p:nvSpPr>
        <p:spPr>
          <a:xfrm>
            <a:off x="1284817" y="155733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568017" y="155733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568017" y="369093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9816ECD6-CDFE-4443-A2B8-C2AD6F0AB4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29E5E4AF-93D0-4507-B069-2BA4FD3358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F4A47FCC-29E3-41C5-917E-A39937F4CB96}"/>
              </a:ext>
            </a:extLst>
          </p:cNvPr>
          <p:cNvSpPr>
            <a:spLocks noGrp="1" noChangeArrowheads="1"/>
          </p:cNvSpPr>
          <p:nvPr>
            <p:ph type="sldNum" sz="quarter" idx="12"/>
          </p:nvPr>
        </p:nvSpPr>
        <p:spPr>
          <a:ln/>
        </p:spPr>
        <p:txBody>
          <a:bodyPr/>
          <a:lstStyle>
            <a:lvl1pPr>
              <a:defRPr/>
            </a:lvl1pPr>
          </a:lstStyle>
          <a:p>
            <a:fld id="{95642744-50BA-49D4-B14D-7862BE121CA1}" type="slidenum">
              <a:rPr lang="zh-CN" altLang="en-US"/>
              <a:pPr/>
              <a:t>‹#›</a:t>
            </a:fld>
            <a:endParaRPr lang="en-US" altLang="zh-CN"/>
          </a:p>
        </p:txBody>
      </p:sp>
    </p:spTree>
    <p:extLst>
      <p:ext uri="{BB962C8B-B14F-4D97-AF65-F5344CB8AC3E}">
        <p14:creationId xmlns:p14="http://schemas.microsoft.com/office/powerpoint/2010/main" val="36000424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0"/>
            <a:ext cx="12192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0"/>
            <a:ext cx="12192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104900" y="2292094"/>
            <a:ext cx="5734050"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900" y="4511784"/>
            <a:ext cx="5734050"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图片占位符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zh-CN" altLang="en-US" sz="12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12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125404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一">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616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9B84B4-DE79-4A9C-98C9-5A25EBE529A8}" type="slidenum">
              <a:rPr lang="zh-CN" altLang="en-US" smtClean="0"/>
              <a:t>‹#›</a:t>
            </a:fld>
            <a:endParaRPr lang="zh-CN" altLang="en-US"/>
          </a:p>
        </p:txBody>
      </p:sp>
      <p:cxnSp>
        <p:nvCxnSpPr>
          <p:cNvPr id="8" name="直接连接符 7"/>
          <p:cNvCxnSpPr/>
          <p:nvPr userDrawn="1"/>
        </p:nvCxnSpPr>
        <p:spPr>
          <a:xfrm flipH="1" flipV="1">
            <a:off x="838201" y="1702090"/>
            <a:ext cx="10515599" cy="59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flipV="1">
            <a:off x="854364" y="1790411"/>
            <a:ext cx="10515599" cy="59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24"/>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5705" y="143179"/>
            <a:ext cx="3227677" cy="137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881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93741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2148213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3984671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3211922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344632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2156898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E186934-B08C-4A9C-8006-BC2DAD34E9E6}" type="datetimeFigureOut">
              <a:rPr lang="zh-CN" altLang="en-US" smtClean="0"/>
              <a:t>2024-3-1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3580019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86934-B08C-4A9C-8006-BC2DAD34E9E6}" type="datetimeFigureOut">
              <a:rPr lang="zh-CN" altLang="en-US" smtClean="0"/>
              <a:t>2024-3-1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9B84B4-DE79-4A9C-98C9-5A25EBE529A8}" type="slidenum">
              <a:rPr lang="zh-CN" altLang="en-US" smtClean="0"/>
              <a:t>‹#›</a:t>
            </a:fld>
            <a:endParaRPr lang="zh-CN" altLang="en-US"/>
          </a:p>
        </p:txBody>
      </p:sp>
    </p:spTree>
    <p:extLst>
      <p:ext uri="{BB962C8B-B14F-4D97-AF65-F5344CB8AC3E}">
        <p14:creationId xmlns:p14="http://schemas.microsoft.com/office/powerpoint/2010/main" val="2216010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4.jpeg"/><Relationship Id="rId4" Type="http://schemas.openxmlformats.org/officeDocument/2006/relationships/tags" Target="../tags/tag4.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nst.eecs.berkeley.edu/~cs188/sp2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2204.06125.pdf" TargetMode="External"/><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openai.com/dall-e-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img2.baidu.com/image_search/src=http%3A%2F%2Fd.ifengimg.com%2Fq100%2Fimg1.ugc.ifeng.com%2Fnewugc%2F20191127%2F16%2Fwemedia%2F77e5495dff37ca863279d116fdf7766a202bd362_size984_w4000_h2000.jpg&amp;refer=http%3A%2F%2Fd.ifengimg.com&amp;app=2002&amp;size=f9999,10000&amp;q=a80&amp;n=0&amp;g=0n&amp;fmt=jpeg?sec=1632829612&amp;t=e990e5f00294f1b1b9b9f7b14b89190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79" y="0"/>
            <a:ext cx="14124432" cy="7062216"/>
          </a:xfrm>
          <a:prstGeom prst="rect">
            <a:avLst/>
          </a:prstGeom>
          <a:noFill/>
          <a:extLst>
            <a:ext uri="{909E8E84-426E-40DD-AFC4-6F175D3DCCD1}">
              <a14:hiddenFill xmlns:a14="http://schemas.microsoft.com/office/drawing/2010/main">
                <a:solidFill>
                  <a:srgbClr val="FFFFFF"/>
                </a:solidFill>
              </a14:hiddenFill>
            </a:ext>
          </a:extLst>
        </p:spPr>
      </p:pic>
      <p:sp>
        <p:nvSpPr>
          <p:cNvPr id="3" name="PA_矩形 2"/>
          <p:cNvSpPr/>
          <p:nvPr>
            <p:custDataLst>
              <p:tags r:id="rId1"/>
            </p:custDataLst>
          </p:nvPr>
        </p:nvSpPr>
        <p:spPr bwMode="auto">
          <a:xfrm>
            <a:off x="5268188" y="2128831"/>
            <a:ext cx="6048373" cy="1147763"/>
          </a:xfrm>
          <a:prstGeom prst="rect">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 name="PA_遮罩2"/>
          <p:cNvSpPr/>
          <p:nvPr>
            <p:custDataLst>
              <p:tags r:id="rId2"/>
            </p:custDataLst>
          </p:nvPr>
        </p:nvSpPr>
        <p:spPr bwMode="auto">
          <a:xfrm>
            <a:off x="5594981" y="1649989"/>
            <a:ext cx="5394789" cy="1003300"/>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6" name="PA_遮罩1"/>
          <p:cNvSpPr/>
          <p:nvPr>
            <p:custDataLst>
              <p:tags r:id="rId3"/>
            </p:custDataLst>
          </p:nvPr>
        </p:nvSpPr>
        <p:spPr bwMode="auto">
          <a:xfrm>
            <a:off x="5775625" y="3993174"/>
            <a:ext cx="4578155" cy="1003300"/>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13" name="PA_组合 12"/>
          <p:cNvGrpSpPr/>
          <p:nvPr>
            <p:custDataLst>
              <p:tags r:id="rId4"/>
            </p:custDataLst>
          </p:nvPr>
        </p:nvGrpSpPr>
        <p:grpSpPr>
          <a:xfrm>
            <a:off x="6112175" y="4254167"/>
            <a:ext cx="3881388" cy="1737959"/>
            <a:chOff x="2540556" y="3776688"/>
            <a:chExt cx="4608513" cy="1737959"/>
          </a:xfrm>
        </p:grpSpPr>
        <p:sp>
          <p:nvSpPr>
            <p:cNvPr id="7" name="PA_圆角矩形 6"/>
            <p:cNvSpPr/>
            <p:nvPr>
              <p:custDataLst>
                <p:tags r:id="rId6"/>
              </p:custDataLst>
            </p:nvPr>
          </p:nvSpPr>
          <p:spPr bwMode="auto">
            <a:xfrm>
              <a:off x="2540556" y="3776688"/>
              <a:ext cx="4608513" cy="1737959"/>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9" name="PA_文本框 8"/>
            <p:cNvSpPr txBox="1">
              <a:spLocks noChangeArrowheads="1"/>
            </p:cNvSpPr>
            <p:nvPr>
              <p:custDataLst>
                <p:tags r:id="rId7"/>
              </p:custDataLst>
            </p:nvPr>
          </p:nvSpPr>
          <p:spPr bwMode="auto">
            <a:xfrm>
              <a:off x="3049625" y="3888975"/>
              <a:ext cx="3875506" cy="111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algn="ctr">
                <a:lnSpc>
                  <a:spcPct val="150000"/>
                </a:lnSpc>
                <a:buNone/>
              </a:pPr>
              <a:r>
                <a:rPr lang="zh-CN" altLang="en-US" sz="2400" b="1" dirty="0">
                  <a:solidFill>
                    <a:schemeClr val="bg1"/>
                  </a:solidFill>
                </a:rPr>
                <a:t>王俊丽</a:t>
              </a:r>
              <a:endParaRPr lang="en-US" altLang="zh-CN" sz="2400" b="1" dirty="0">
                <a:solidFill>
                  <a:schemeClr val="bg1"/>
                </a:solidFill>
              </a:endParaRPr>
            </a:p>
            <a:p>
              <a:pPr algn="r">
                <a:lnSpc>
                  <a:spcPct val="150000"/>
                </a:lnSpc>
                <a:buNone/>
              </a:pPr>
              <a:r>
                <a:rPr lang="zh-CN" altLang="en-US" sz="1800" b="1" dirty="0">
                  <a:solidFill>
                    <a:schemeClr val="bg1"/>
                  </a:solidFill>
                </a:rPr>
                <a:t>同济大学 电子与信息工程学院</a:t>
              </a:r>
              <a:endParaRPr lang="en-US" altLang="zh-CN" sz="1800" b="1" dirty="0">
                <a:solidFill>
                  <a:schemeClr val="bg1"/>
                </a:solidFill>
              </a:endParaRPr>
            </a:p>
          </p:txBody>
        </p:sp>
      </p:grpSp>
      <p:sp>
        <p:nvSpPr>
          <p:cNvPr id="2" name="PA_文本框 1"/>
          <p:cNvSpPr txBox="1"/>
          <p:nvPr>
            <p:custDataLst>
              <p:tags r:id="rId5"/>
            </p:custDataLst>
          </p:nvPr>
        </p:nvSpPr>
        <p:spPr>
          <a:xfrm>
            <a:off x="5884503" y="1835065"/>
            <a:ext cx="4815742" cy="707886"/>
          </a:xfrm>
          <a:prstGeom prst="rect">
            <a:avLst/>
          </a:prstGeom>
          <a:noFill/>
        </p:spPr>
        <p:txBody>
          <a:bodyPr wrap="none" rtlCol="0">
            <a:spAutoFit/>
          </a:bodyPr>
          <a:lstStyle/>
          <a:p>
            <a:r>
              <a:rPr lang="zh-CN" altLang="en-US" sz="4000" b="1" dirty="0">
                <a:ea typeface="宋体" panose="02010600030101010101" pitchFamily="2" charset="-122"/>
              </a:rPr>
              <a:t>人工智能原理与技术</a:t>
            </a:r>
            <a:endParaRPr lang="zh-CN" altLang="en-US" sz="4000" b="1" dirty="0"/>
          </a:p>
        </p:txBody>
      </p:sp>
    </p:spTree>
    <p:extLst>
      <p:ext uri="{BB962C8B-B14F-4D97-AF65-F5344CB8AC3E}">
        <p14:creationId xmlns:p14="http://schemas.microsoft.com/office/powerpoint/2010/main" val="58799405"/>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6" presetClass="entr" presetSubtype="37"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barn(outVertical)">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p:txBody>
          <a:bodyPr/>
          <a:lstStyle/>
          <a:p>
            <a:r>
              <a:rPr lang="en-US" altLang="zh-CN" dirty="0"/>
              <a:t>Basic information about course</a:t>
            </a:r>
            <a:endParaRPr lang="zh-CN" altLang="en-US" dirty="0"/>
          </a:p>
        </p:txBody>
      </p:sp>
      <p:sp>
        <p:nvSpPr>
          <p:cNvPr id="6148" name="内容占位符 2"/>
          <p:cNvSpPr>
            <a:spLocks noGrp="1"/>
          </p:cNvSpPr>
          <p:nvPr>
            <p:ph idx="1"/>
          </p:nvPr>
        </p:nvSpPr>
        <p:spPr>
          <a:xfrm>
            <a:off x="1513291" y="2083983"/>
            <a:ext cx="7490196" cy="4023183"/>
          </a:xfrm>
        </p:spPr>
        <p:txBody>
          <a:bodyPr>
            <a:normAutofit fontScale="85000" lnSpcReduction="20000"/>
          </a:bodyPr>
          <a:lstStyle/>
          <a:p>
            <a:pPr>
              <a:lnSpc>
                <a:spcPct val="200000"/>
              </a:lnSpc>
            </a:pPr>
            <a:r>
              <a:rPr lang="en-US" altLang="zh-CN" dirty="0"/>
              <a:t>I  </a:t>
            </a:r>
            <a:r>
              <a:rPr lang="zh-CN" altLang="en-US" dirty="0"/>
              <a:t>人工智能</a:t>
            </a:r>
            <a:endParaRPr lang="en-US" altLang="zh-CN" dirty="0"/>
          </a:p>
          <a:p>
            <a:pPr>
              <a:lnSpc>
                <a:spcPct val="200000"/>
              </a:lnSpc>
            </a:pPr>
            <a:r>
              <a:rPr lang="en-US" altLang="zh-CN" dirty="0"/>
              <a:t>II </a:t>
            </a:r>
            <a:r>
              <a:rPr lang="zh-CN" altLang="en-US" dirty="0"/>
              <a:t>问题求解</a:t>
            </a:r>
            <a:endParaRPr lang="en-US" altLang="zh-CN" dirty="0"/>
          </a:p>
          <a:p>
            <a:pPr>
              <a:lnSpc>
                <a:spcPct val="200000"/>
              </a:lnSpc>
            </a:pPr>
            <a:r>
              <a:rPr lang="en-US" altLang="zh-CN" dirty="0"/>
              <a:t>III </a:t>
            </a:r>
            <a:r>
              <a:rPr lang="zh-CN" altLang="en-US" dirty="0" smtClean="0"/>
              <a:t>知识、推理和规划</a:t>
            </a:r>
            <a:endParaRPr lang="en-US" altLang="zh-CN" dirty="0"/>
          </a:p>
          <a:p>
            <a:pPr>
              <a:lnSpc>
                <a:spcPct val="200000"/>
              </a:lnSpc>
            </a:pPr>
            <a:r>
              <a:rPr lang="en-US" altLang="zh-CN" dirty="0"/>
              <a:t>IV </a:t>
            </a:r>
            <a:r>
              <a:rPr lang="zh-CN" altLang="en-US" dirty="0" smtClean="0"/>
              <a:t>不确定知识推理</a:t>
            </a:r>
            <a:endParaRPr lang="en-US" altLang="zh-CN" dirty="0"/>
          </a:p>
          <a:p>
            <a:pPr>
              <a:lnSpc>
                <a:spcPct val="200000"/>
              </a:lnSpc>
            </a:pPr>
            <a:r>
              <a:rPr lang="en-US" altLang="zh-CN" dirty="0"/>
              <a:t>V </a:t>
            </a:r>
            <a:r>
              <a:rPr lang="zh-CN" altLang="en-US" dirty="0" smtClean="0"/>
              <a:t>机器学习</a:t>
            </a:r>
            <a:endParaRPr lang="zh-CN" altLang="en-US" dirty="0"/>
          </a:p>
        </p:txBody>
      </p:sp>
      <p:pic>
        <p:nvPicPr>
          <p:cNvPr id="2050" name="Picture 2" descr="https://img3.doubanio.com/view/subject/l/public/s343950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163" y="2174294"/>
            <a:ext cx="3354870" cy="4052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39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3BF638E6-3172-C641-8CD9-D0136ED99B48}"/>
              </a:ext>
            </a:extLst>
          </p:cNvPr>
          <p:cNvCxnSpPr>
            <a:cxnSpLocks/>
          </p:cNvCxnSpPr>
          <p:nvPr/>
        </p:nvCxnSpPr>
        <p:spPr>
          <a:xfrm flipH="1">
            <a:off x="4088896" y="4741771"/>
            <a:ext cx="610421" cy="492217"/>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FF0FC0-2EB1-E948-8F07-86631848E863}"/>
              </a:ext>
            </a:extLst>
          </p:cNvPr>
          <p:cNvCxnSpPr>
            <a:cxnSpLocks/>
          </p:cNvCxnSpPr>
          <p:nvPr/>
        </p:nvCxnSpPr>
        <p:spPr>
          <a:xfrm flipH="1">
            <a:off x="3027252" y="5657243"/>
            <a:ext cx="610421" cy="492217"/>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3A78F7C0-045A-9641-82CE-4E49DCFE0E9D}"/>
              </a:ext>
            </a:extLst>
          </p:cNvPr>
          <p:cNvGrpSpPr/>
          <p:nvPr/>
        </p:nvGrpSpPr>
        <p:grpSpPr>
          <a:xfrm>
            <a:off x="232229" y="4322680"/>
            <a:ext cx="4267940" cy="2302135"/>
            <a:chOff x="1016000" y="3962399"/>
            <a:chExt cx="4267939" cy="2302134"/>
          </a:xfrm>
        </p:grpSpPr>
        <p:cxnSp>
          <p:nvCxnSpPr>
            <p:cNvPr id="4" name="Straight Arrow Connector 3">
              <a:extLst>
                <a:ext uri="{FF2B5EF4-FFF2-40B4-BE49-F238E27FC236}">
                  <a16:creationId xmlns:a16="http://schemas.microsoft.com/office/drawing/2014/main" id="{B2DFCCC5-616D-0147-87F7-918DEF330388}"/>
                </a:ext>
              </a:extLst>
            </p:cNvPr>
            <p:cNvCxnSpPr>
              <a:cxnSpLocks/>
            </p:cNvCxnSpPr>
            <p:nvPr/>
          </p:nvCxnSpPr>
          <p:spPr>
            <a:xfrm flipH="1">
              <a:off x="2540739" y="3962400"/>
              <a:ext cx="2743200" cy="2209800"/>
            </a:xfrm>
            <a:prstGeom prst="straightConnector1">
              <a:avLst/>
            </a:prstGeom>
            <a:ln w="5715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B289B8-E22B-AA40-A78F-832CC990B7B3}"/>
                </a:ext>
              </a:extLst>
            </p:cNvPr>
            <p:cNvSpPr txBox="1"/>
            <p:nvPr/>
          </p:nvSpPr>
          <p:spPr>
            <a:xfrm>
              <a:off x="3729359" y="3962399"/>
              <a:ext cx="1080745" cy="461665"/>
            </a:xfrm>
            <a:prstGeom prst="rect">
              <a:avLst/>
            </a:prstGeom>
            <a:noFill/>
          </p:spPr>
          <p:txBody>
            <a:bodyPr wrap="none" rtlCol="0">
              <a:spAutoFit/>
            </a:bodyPr>
            <a:lstStyle/>
            <a:p>
              <a:r>
                <a:rPr lang="en-US" sz="2400" dirty="0">
                  <a:solidFill>
                    <a:srgbClr val="0033CC"/>
                  </a:solidFill>
                </a:rPr>
                <a:t>atomic</a:t>
              </a:r>
            </a:p>
          </p:txBody>
        </p:sp>
        <p:sp>
          <p:nvSpPr>
            <p:cNvPr id="11" name="TextBox 10">
              <a:extLst>
                <a:ext uri="{FF2B5EF4-FFF2-40B4-BE49-F238E27FC236}">
                  <a16:creationId xmlns:a16="http://schemas.microsoft.com/office/drawing/2014/main" id="{C9D16F88-4369-0946-B64C-85B7D7FD498E}"/>
                </a:ext>
              </a:extLst>
            </p:cNvPr>
            <p:cNvSpPr txBox="1"/>
            <p:nvPr/>
          </p:nvSpPr>
          <p:spPr>
            <a:xfrm>
              <a:off x="2634932" y="4697968"/>
              <a:ext cx="1282723" cy="461665"/>
            </a:xfrm>
            <a:prstGeom prst="rect">
              <a:avLst/>
            </a:prstGeom>
            <a:noFill/>
          </p:spPr>
          <p:txBody>
            <a:bodyPr wrap="none" rtlCol="0">
              <a:spAutoFit/>
            </a:bodyPr>
            <a:lstStyle/>
            <a:p>
              <a:r>
                <a:rPr lang="en-US" sz="2400" dirty="0">
                  <a:solidFill>
                    <a:srgbClr val="0033CC"/>
                  </a:solidFill>
                </a:rPr>
                <a:t>factored</a:t>
              </a:r>
            </a:p>
          </p:txBody>
        </p:sp>
        <p:sp>
          <p:nvSpPr>
            <p:cNvPr id="12" name="TextBox 11">
              <a:extLst>
                <a:ext uri="{FF2B5EF4-FFF2-40B4-BE49-F238E27FC236}">
                  <a16:creationId xmlns:a16="http://schemas.microsoft.com/office/drawing/2014/main" id="{50823FD5-ACF1-7240-A708-96E280EBF619}"/>
                </a:ext>
              </a:extLst>
            </p:cNvPr>
            <p:cNvSpPr txBox="1"/>
            <p:nvPr/>
          </p:nvSpPr>
          <p:spPr>
            <a:xfrm>
              <a:off x="1016000" y="5802868"/>
              <a:ext cx="1527982" cy="461665"/>
            </a:xfrm>
            <a:prstGeom prst="rect">
              <a:avLst/>
            </a:prstGeom>
            <a:noFill/>
          </p:spPr>
          <p:txBody>
            <a:bodyPr wrap="none" rtlCol="0">
              <a:spAutoFit/>
            </a:bodyPr>
            <a:lstStyle/>
            <a:p>
              <a:r>
                <a:rPr lang="en-US" sz="2400" dirty="0">
                  <a:solidFill>
                    <a:srgbClr val="0033CC"/>
                  </a:solidFill>
                </a:rPr>
                <a:t>structured</a:t>
              </a:r>
            </a:p>
          </p:txBody>
        </p:sp>
      </p:grpSp>
      <p:grpSp>
        <p:nvGrpSpPr>
          <p:cNvPr id="39" name="Group 38">
            <a:extLst>
              <a:ext uri="{FF2B5EF4-FFF2-40B4-BE49-F238E27FC236}">
                <a16:creationId xmlns:a16="http://schemas.microsoft.com/office/drawing/2014/main" id="{AFEE3BAA-0E66-E142-816B-806902FEF00C}"/>
              </a:ext>
            </a:extLst>
          </p:cNvPr>
          <p:cNvGrpSpPr/>
          <p:nvPr/>
        </p:nvGrpSpPr>
        <p:grpSpPr>
          <a:xfrm>
            <a:off x="4500167" y="3890874"/>
            <a:ext cx="4343400" cy="492561"/>
            <a:chOff x="5283939" y="3530595"/>
            <a:chExt cx="4343400" cy="492562"/>
          </a:xfrm>
        </p:grpSpPr>
        <p:cxnSp>
          <p:nvCxnSpPr>
            <p:cNvPr id="7" name="Straight Arrow Connector 6">
              <a:extLst>
                <a:ext uri="{FF2B5EF4-FFF2-40B4-BE49-F238E27FC236}">
                  <a16:creationId xmlns:a16="http://schemas.microsoft.com/office/drawing/2014/main" id="{919C13C0-38D9-D944-A743-3373B49F9A3C}"/>
                </a:ext>
              </a:extLst>
            </p:cNvPr>
            <p:cNvCxnSpPr>
              <a:cxnSpLocks/>
            </p:cNvCxnSpPr>
            <p:nvPr/>
          </p:nvCxnSpPr>
          <p:spPr>
            <a:xfrm>
              <a:off x="5283939" y="3962400"/>
              <a:ext cx="4343400" cy="0"/>
            </a:xfrm>
            <a:prstGeom prst="straightConnector1">
              <a:avLst/>
            </a:prstGeom>
            <a:ln w="57150">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6825202-044E-1941-B54E-F59E0848AC95}"/>
                </a:ext>
              </a:extLst>
            </p:cNvPr>
            <p:cNvSpPr txBox="1"/>
            <p:nvPr/>
          </p:nvSpPr>
          <p:spPr>
            <a:xfrm>
              <a:off x="5619650" y="3561491"/>
              <a:ext cx="1879041" cy="461666"/>
            </a:xfrm>
            <a:prstGeom prst="rect">
              <a:avLst/>
            </a:prstGeom>
            <a:noFill/>
          </p:spPr>
          <p:txBody>
            <a:bodyPr wrap="none" rtlCol="0">
              <a:spAutoFit/>
            </a:bodyPr>
            <a:lstStyle/>
            <a:p>
              <a:r>
                <a:rPr lang="en-US" sz="2400" dirty="0">
                  <a:solidFill>
                    <a:srgbClr val="008000"/>
                  </a:solidFill>
                </a:rPr>
                <a:t>deterministic</a:t>
              </a:r>
            </a:p>
          </p:txBody>
        </p:sp>
        <p:sp>
          <p:nvSpPr>
            <p:cNvPr id="15" name="TextBox 14">
              <a:extLst>
                <a:ext uri="{FF2B5EF4-FFF2-40B4-BE49-F238E27FC236}">
                  <a16:creationId xmlns:a16="http://schemas.microsoft.com/office/drawing/2014/main" id="{C79EAD96-7650-F44D-B183-FB41C39B06D7}"/>
                </a:ext>
              </a:extLst>
            </p:cNvPr>
            <p:cNvSpPr txBox="1"/>
            <p:nvPr/>
          </p:nvSpPr>
          <p:spPr>
            <a:xfrm>
              <a:off x="7965990" y="3530595"/>
              <a:ext cx="1478290" cy="461666"/>
            </a:xfrm>
            <a:prstGeom prst="rect">
              <a:avLst/>
            </a:prstGeom>
            <a:noFill/>
          </p:spPr>
          <p:txBody>
            <a:bodyPr wrap="none" rtlCol="0">
              <a:spAutoFit/>
            </a:bodyPr>
            <a:lstStyle/>
            <a:p>
              <a:r>
                <a:rPr lang="en-US" sz="2400" dirty="0">
                  <a:solidFill>
                    <a:srgbClr val="008000"/>
                  </a:solidFill>
                </a:rPr>
                <a:t>stochastic</a:t>
              </a:r>
            </a:p>
          </p:txBody>
        </p:sp>
      </p:grpSp>
      <p:grpSp>
        <p:nvGrpSpPr>
          <p:cNvPr id="37" name="Group 36">
            <a:extLst>
              <a:ext uri="{FF2B5EF4-FFF2-40B4-BE49-F238E27FC236}">
                <a16:creationId xmlns:a16="http://schemas.microsoft.com/office/drawing/2014/main" id="{980BB633-EDE3-9140-88C0-521D0CD1C98E}"/>
              </a:ext>
            </a:extLst>
          </p:cNvPr>
          <p:cNvGrpSpPr/>
          <p:nvPr/>
        </p:nvGrpSpPr>
        <p:grpSpPr>
          <a:xfrm>
            <a:off x="3338229" y="1808079"/>
            <a:ext cx="1161933" cy="2514600"/>
            <a:chOff x="4122005" y="1447800"/>
            <a:chExt cx="1161934" cy="2514600"/>
          </a:xfrm>
        </p:grpSpPr>
        <p:cxnSp>
          <p:nvCxnSpPr>
            <p:cNvPr id="3" name="Straight Arrow Connector 2">
              <a:extLst>
                <a:ext uri="{FF2B5EF4-FFF2-40B4-BE49-F238E27FC236}">
                  <a16:creationId xmlns:a16="http://schemas.microsoft.com/office/drawing/2014/main" id="{22912EDC-BB09-0542-94BA-135D8C8BEB0A}"/>
                </a:ext>
              </a:extLst>
            </p:cNvPr>
            <p:cNvCxnSpPr/>
            <p:nvPr/>
          </p:nvCxnSpPr>
          <p:spPr>
            <a:xfrm flipV="1">
              <a:off x="5283939" y="1447800"/>
              <a:ext cx="0" cy="2514600"/>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AA3EC3-3B4E-C445-9CFE-3000E06B7A6D}"/>
                </a:ext>
              </a:extLst>
            </p:cNvPr>
            <p:cNvSpPr txBox="1"/>
            <p:nvPr/>
          </p:nvSpPr>
          <p:spPr>
            <a:xfrm>
              <a:off x="4122005" y="3452344"/>
              <a:ext cx="1029450" cy="461665"/>
            </a:xfrm>
            <a:prstGeom prst="rect">
              <a:avLst/>
            </a:prstGeom>
            <a:noFill/>
          </p:spPr>
          <p:txBody>
            <a:bodyPr wrap="none" rtlCol="0">
              <a:spAutoFit/>
            </a:bodyPr>
            <a:lstStyle/>
            <a:p>
              <a:r>
                <a:rPr lang="en-US" sz="2400" dirty="0">
                  <a:solidFill>
                    <a:srgbClr val="FF3300"/>
                  </a:solidFill>
                </a:rPr>
                <a:t>closed</a:t>
              </a:r>
            </a:p>
          </p:txBody>
        </p:sp>
        <p:sp>
          <p:nvSpPr>
            <p:cNvPr id="17" name="TextBox 16">
              <a:extLst>
                <a:ext uri="{FF2B5EF4-FFF2-40B4-BE49-F238E27FC236}">
                  <a16:creationId xmlns:a16="http://schemas.microsoft.com/office/drawing/2014/main" id="{DD6AA1D8-8EB5-3D40-853B-71F99DB41141}"/>
                </a:ext>
              </a:extLst>
            </p:cNvPr>
            <p:cNvSpPr txBox="1"/>
            <p:nvPr/>
          </p:nvSpPr>
          <p:spPr>
            <a:xfrm>
              <a:off x="4269736" y="1747537"/>
              <a:ext cx="865944" cy="461665"/>
            </a:xfrm>
            <a:prstGeom prst="rect">
              <a:avLst/>
            </a:prstGeom>
            <a:noFill/>
          </p:spPr>
          <p:txBody>
            <a:bodyPr wrap="none" rtlCol="0">
              <a:spAutoFit/>
            </a:bodyPr>
            <a:lstStyle/>
            <a:p>
              <a:r>
                <a:rPr lang="en-US" sz="2400" dirty="0">
                  <a:solidFill>
                    <a:srgbClr val="FF3300"/>
                  </a:solidFill>
                </a:rPr>
                <a:t>open</a:t>
              </a:r>
            </a:p>
          </p:txBody>
        </p:sp>
      </p:grpSp>
      <p:sp>
        <p:nvSpPr>
          <p:cNvPr id="18" name="Oval 17">
            <a:extLst>
              <a:ext uri="{FF2B5EF4-FFF2-40B4-BE49-F238E27FC236}">
                <a16:creationId xmlns:a16="http://schemas.microsoft.com/office/drawing/2014/main" id="{647947D0-1270-4A48-8562-E9E73BDDD0C0}"/>
              </a:ext>
            </a:extLst>
          </p:cNvPr>
          <p:cNvSpPr/>
          <p:nvPr/>
        </p:nvSpPr>
        <p:spPr>
          <a:xfrm>
            <a:off x="6275124" y="2732087"/>
            <a:ext cx="1676397" cy="609600"/>
          </a:xfrm>
          <a:prstGeom prst="ellipse">
            <a:avLst/>
          </a:prstGeom>
          <a:solidFill>
            <a:srgbClr val="D0F9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CC00CC"/>
                </a:solidFill>
              </a:rPr>
              <a:t>M</a:t>
            </a:r>
            <a:r>
              <a:rPr lang="en-US" sz="2400" dirty="0">
                <a:solidFill>
                  <a:srgbClr val="CC00CC"/>
                </a:solidFill>
              </a:rPr>
              <a:t>L</a:t>
            </a:r>
          </a:p>
        </p:txBody>
      </p:sp>
      <p:sp>
        <p:nvSpPr>
          <p:cNvPr id="19" name="Oval 18">
            <a:extLst>
              <a:ext uri="{FF2B5EF4-FFF2-40B4-BE49-F238E27FC236}">
                <a16:creationId xmlns:a16="http://schemas.microsoft.com/office/drawing/2014/main" id="{28254016-7831-3C4F-8F79-9E11CC219C01}"/>
              </a:ext>
            </a:extLst>
          </p:cNvPr>
          <p:cNvSpPr/>
          <p:nvPr/>
        </p:nvSpPr>
        <p:spPr>
          <a:xfrm>
            <a:off x="5847372" y="5121919"/>
            <a:ext cx="1676397" cy="609600"/>
          </a:xfrm>
          <a:prstGeom prst="ellipse">
            <a:avLst/>
          </a:prstGeom>
          <a:solidFill>
            <a:srgbClr val="D0F9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213"/>
              </a:lnSpc>
            </a:pPr>
            <a:r>
              <a:rPr lang="en-US" sz="2400" dirty="0">
                <a:solidFill>
                  <a:srgbClr val="CC00CC"/>
                </a:solidFill>
              </a:rPr>
              <a:t>Bayes nets</a:t>
            </a:r>
          </a:p>
        </p:txBody>
      </p:sp>
      <p:sp>
        <p:nvSpPr>
          <p:cNvPr id="20" name="Oval 19">
            <a:extLst>
              <a:ext uri="{FF2B5EF4-FFF2-40B4-BE49-F238E27FC236}">
                <a16:creationId xmlns:a16="http://schemas.microsoft.com/office/drawing/2014/main" id="{5200F323-0AB4-994F-B07D-2F617F90FF35}"/>
              </a:ext>
            </a:extLst>
          </p:cNvPr>
          <p:cNvSpPr/>
          <p:nvPr/>
        </p:nvSpPr>
        <p:spPr>
          <a:xfrm>
            <a:off x="2021977" y="6140197"/>
            <a:ext cx="2145083" cy="609600"/>
          </a:xfrm>
          <a:prstGeom prst="ellipse">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60"/>
              </a:lnSpc>
            </a:pPr>
            <a:r>
              <a:rPr lang="en-US" sz="2133" dirty="0">
                <a:solidFill>
                  <a:srgbClr val="92D050"/>
                </a:solidFill>
              </a:rPr>
              <a:t>First-order logic</a:t>
            </a:r>
          </a:p>
        </p:txBody>
      </p:sp>
      <p:sp>
        <p:nvSpPr>
          <p:cNvPr id="21" name="Oval 20">
            <a:extLst>
              <a:ext uri="{FF2B5EF4-FFF2-40B4-BE49-F238E27FC236}">
                <a16:creationId xmlns:a16="http://schemas.microsoft.com/office/drawing/2014/main" id="{CDB464EA-5B9A-EA40-9340-A68D562BD91E}"/>
              </a:ext>
            </a:extLst>
          </p:cNvPr>
          <p:cNvSpPr/>
          <p:nvPr/>
        </p:nvSpPr>
        <p:spPr>
          <a:xfrm>
            <a:off x="3162254" y="5121234"/>
            <a:ext cx="1676397" cy="609600"/>
          </a:xfrm>
          <a:prstGeom prst="ellipse">
            <a:avLst/>
          </a:prstGeom>
          <a:solidFill>
            <a:srgbClr val="D0F9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C00CC"/>
                </a:solidFill>
              </a:rPr>
              <a:t>Logic</a:t>
            </a:r>
          </a:p>
        </p:txBody>
      </p:sp>
      <p:sp>
        <p:nvSpPr>
          <p:cNvPr id="22" name="Oval 21">
            <a:extLst>
              <a:ext uri="{FF2B5EF4-FFF2-40B4-BE49-F238E27FC236}">
                <a16:creationId xmlns:a16="http://schemas.microsoft.com/office/drawing/2014/main" id="{C5CDBF51-0B81-8443-9058-A7E69CE317C2}"/>
              </a:ext>
            </a:extLst>
          </p:cNvPr>
          <p:cNvSpPr/>
          <p:nvPr/>
        </p:nvSpPr>
        <p:spPr>
          <a:xfrm>
            <a:off x="4170974" y="4320618"/>
            <a:ext cx="1754167" cy="6096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C00CC"/>
                </a:solidFill>
              </a:rPr>
              <a:t>Search</a:t>
            </a:r>
          </a:p>
        </p:txBody>
      </p:sp>
      <p:cxnSp>
        <p:nvCxnSpPr>
          <p:cNvPr id="25" name="Straight Connector 24">
            <a:extLst>
              <a:ext uri="{FF2B5EF4-FFF2-40B4-BE49-F238E27FC236}">
                <a16:creationId xmlns:a16="http://schemas.microsoft.com/office/drawing/2014/main" id="{7ADE47BB-EC11-3F4D-A115-355BF5BEF417}"/>
              </a:ext>
            </a:extLst>
          </p:cNvPr>
          <p:cNvCxnSpPr>
            <a:cxnSpLocks/>
            <a:stCxn id="19" idx="0"/>
            <a:endCxn id="18" idx="4"/>
          </p:cNvCxnSpPr>
          <p:nvPr/>
        </p:nvCxnSpPr>
        <p:spPr>
          <a:xfrm flipV="1">
            <a:off x="6685572" y="3341687"/>
            <a:ext cx="427753" cy="178023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764CE65-043C-E64E-821A-AF13C776E0FF}"/>
              </a:ext>
            </a:extLst>
          </p:cNvPr>
          <p:cNvCxnSpPr>
            <a:cxnSpLocks/>
            <a:stCxn id="19" idx="2"/>
            <a:endCxn id="21" idx="6"/>
          </p:cNvCxnSpPr>
          <p:nvPr/>
        </p:nvCxnSpPr>
        <p:spPr>
          <a:xfrm flipH="1" flipV="1">
            <a:off x="4838652" y="5426034"/>
            <a:ext cx="1008721" cy="685"/>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2CDB4212-F640-9C46-B3E1-7288277B97E4}"/>
              </a:ext>
            </a:extLst>
          </p:cNvPr>
          <p:cNvSpPr>
            <a:spLocks noGrp="1"/>
          </p:cNvSpPr>
          <p:nvPr>
            <p:ph type="title"/>
          </p:nvPr>
        </p:nvSpPr>
        <p:spPr>
          <a:xfrm>
            <a:off x="735949" y="397096"/>
            <a:ext cx="12192000" cy="1143000"/>
          </a:xfrm>
        </p:spPr>
        <p:txBody>
          <a:bodyPr/>
          <a:lstStyle/>
          <a:p>
            <a:r>
              <a:rPr lang="en-US" dirty="0"/>
              <a:t>Outline of the course</a:t>
            </a:r>
          </a:p>
        </p:txBody>
      </p:sp>
      <p:sp>
        <p:nvSpPr>
          <p:cNvPr id="2" name="矩形 1"/>
          <p:cNvSpPr/>
          <p:nvPr/>
        </p:nvSpPr>
        <p:spPr>
          <a:xfrm>
            <a:off x="7375062" y="4273418"/>
            <a:ext cx="4668231" cy="2031325"/>
          </a:xfrm>
          <a:prstGeom prst="rect">
            <a:avLst/>
          </a:prstGeom>
        </p:spPr>
        <p:txBody>
          <a:bodyPr wrap="square">
            <a:spAutoFit/>
          </a:bodyPr>
          <a:lstStyle/>
          <a:p>
            <a:pPr lvl="1">
              <a:lnSpc>
                <a:spcPct val="300000"/>
              </a:lnSpc>
            </a:pPr>
            <a:r>
              <a:rPr lang="zh-CN" altLang="en-US" dirty="0"/>
              <a:t>原子表示（</a:t>
            </a:r>
            <a:r>
              <a:rPr lang="en-US" altLang="zh-CN" b="1" dirty="0"/>
              <a:t>3.</a:t>
            </a:r>
            <a:r>
              <a:rPr lang="zh-CN" altLang="en-US" b="1" dirty="0"/>
              <a:t>搜索、</a:t>
            </a:r>
            <a:r>
              <a:rPr lang="en-US" altLang="zh-CN" b="1" dirty="0"/>
              <a:t>5.</a:t>
            </a:r>
            <a:r>
              <a:rPr lang="zh-CN" altLang="en-US" b="1" dirty="0"/>
              <a:t>博弈论</a:t>
            </a:r>
            <a:r>
              <a:rPr lang="zh-CN" altLang="en-US" dirty="0"/>
              <a:t>）</a:t>
            </a:r>
            <a:endParaRPr lang="en-US" altLang="zh-CN" dirty="0"/>
          </a:p>
          <a:p>
            <a:pPr lvl="1">
              <a:lnSpc>
                <a:spcPct val="200000"/>
              </a:lnSpc>
            </a:pPr>
            <a:r>
              <a:rPr lang="zh-CN" altLang="en-US" dirty="0" smtClean="0"/>
              <a:t>因子化</a:t>
            </a:r>
            <a:r>
              <a:rPr lang="zh-CN" altLang="en-US" dirty="0"/>
              <a:t>表示（</a:t>
            </a:r>
            <a:r>
              <a:rPr lang="en-US" altLang="zh-CN" b="1" dirty="0"/>
              <a:t>7.</a:t>
            </a:r>
            <a:r>
              <a:rPr lang="zh-CN" altLang="en-US" b="1" dirty="0"/>
              <a:t>逻辑、</a:t>
            </a:r>
            <a:r>
              <a:rPr lang="en-US" altLang="zh-CN" b="1" dirty="0" smtClean="0"/>
              <a:t>12~13</a:t>
            </a:r>
            <a:r>
              <a:rPr lang="zh-CN" altLang="en-US" b="1" dirty="0" smtClean="0"/>
              <a:t>、</a:t>
            </a:r>
            <a:r>
              <a:rPr lang="en-US" altLang="zh-CN" b="1" dirty="0" smtClean="0"/>
              <a:t>19.</a:t>
            </a:r>
            <a:r>
              <a:rPr lang="zh-CN" altLang="en-US" b="1" dirty="0"/>
              <a:t>学习</a:t>
            </a:r>
            <a:r>
              <a:rPr lang="zh-CN" altLang="en-US" dirty="0"/>
              <a:t>）</a:t>
            </a:r>
            <a:endParaRPr lang="en-US" altLang="zh-CN" dirty="0"/>
          </a:p>
          <a:p>
            <a:pPr lvl="1">
              <a:lnSpc>
                <a:spcPct val="200000"/>
              </a:lnSpc>
            </a:pPr>
            <a:r>
              <a:rPr lang="zh-CN" altLang="en-US" dirty="0"/>
              <a:t>结构化表示（</a:t>
            </a:r>
            <a:r>
              <a:rPr lang="en-US" altLang="zh-CN" b="1" dirty="0"/>
              <a:t>8~9 </a:t>
            </a:r>
            <a:r>
              <a:rPr lang="zh-CN" altLang="en-US" b="1" dirty="0"/>
              <a:t>一阶逻辑与推理</a:t>
            </a:r>
            <a:r>
              <a:rPr lang="zh-CN" altLang="en-US" dirty="0"/>
              <a:t>）</a:t>
            </a:r>
          </a:p>
        </p:txBody>
      </p:sp>
    </p:spTree>
    <p:extLst>
      <p:ext uri="{BB962C8B-B14F-4D97-AF65-F5344CB8AC3E}">
        <p14:creationId xmlns:p14="http://schemas.microsoft.com/office/powerpoint/2010/main" val="28420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教学资源</a:t>
            </a:r>
          </a:p>
        </p:txBody>
      </p:sp>
      <p:sp>
        <p:nvSpPr>
          <p:cNvPr id="5" name="矩形 4"/>
          <p:cNvSpPr/>
          <p:nvPr/>
        </p:nvSpPr>
        <p:spPr>
          <a:xfrm>
            <a:off x="7053327" y="6420181"/>
            <a:ext cx="4509568" cy="646331"/>
          </a:xfrm>
          <a:prstGeom prst="rect">
            <a:avLst/>
          </a:prstGeom>
        </p:spPr>
        <p:txBody>
          <a:bodyPr wrap="none">
            <a:spAutoFit/>
          </a:bodyPr>
          <a:lstStyle/>
          <a:p>
            <a:r>
              <a:rPr lang="en-US" altLang="zh-CN" dirty="0">
                <a:hlinkClick r:id="rId3"/>
              </a:rPr>
              <a:t>https://inst.eecs.berkeley.edu/~cs188/sp22/</a:t>
            </a:r>
            <a:endParaRPr lang="en-US" altLang="zh-CN" dirty="0"/>
          </a:p>
          <a:p>
            <a:endParaRPr lang="en-US" altLang="zh-CN" dirty="0"/>
          </a:p>
        </p:txBody>
      </p:sp>
      <p:pic>
        <p:nvPicPr>
          <p:cNvPr id="3" name="图片 2"/>
          <p:cNvPicPr>
            <a:picLocks noChangeAspect="1"/>
          </p:cNvPicPr>
          <p:nvPr/>
        </p:nvPicPr>
        <p:blipFill>
          <a:blip r:embed="rId4"/>
          <a:stretch>
            <a:fillRect/>
          </a:stretch>
        </p:blipFill>
        <p:spPr>
          <a:xfrm>
            <a:off x="971620" y="1899200"/>
            <a:ext cx="8336491" cy="4312469"/>
          </a:xfrm>
          <a:prstGeom prst="rect">
            <a:avLst/>
          </a:prstGeom>
        </p:spPr>
      </p:pic>
    </p:spTree>
    <p:extLst>
      <p:ext uri="{BB962C8B-B14F-4D97-AF65-F5344CB8AC3E}">
        <p14:creationId xmlns:p14="http://schemas.microsoft.com/office/powerpoint/2010/main" val="2229569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858982" y="589758"/>
            <a:ext cx="8229600" cy="928688"/>
          </a:xfrm>
        </p:spPr>
        <p:txBody>
          <a:bodyPr/>
          <a:lstStyle/>
          <a:p>
            <a:pPr eaLnBrk="1" hangingPunct="1"/>
            <a:r>
              <a:rPr lang="zh-CN" altLang="en-US" dirty="0">
                <a:ea typeface="宋体" panose="02010600030101010101" pitchFamily="2" charset="-122"/>
              </a:rPr>
              <a:t>课程安排</a:t>
            </a:r>
          </a:p>
        </p:txBody>
      </p:sp>
      <p:sp>
        <p:nvSpPr>
          <p:cNvPr id="31748" name="Rectangle 3">
            <a:extLst>
              <a:ext uri="{FF2B5EF4-FFF2-40B4-BE49-F238E27FC236}">
                <a16:creationId xmlns:a16="http://schemas.microsoft.com/office/drawing/2014/main" id="{1AD213C4-4D5D-48B9-970E-25C018697200}"/>
              </a:ext>
            </a:extLst>
          </p:cNvPr>
          <p:cNvSpPr>
            <a:spLocks noGrp="1" noChangeArrowheads="1"/>
          </p:cNvSpPr>
          <p:nvPr>
            <p:ph idx="1"/>
          </p:nvPr>
        </p:nvSpPr>
        <p:spPr>
          <a:xfrm>
            <a:off x="960582" y="2268972"/>
            <a:ext cx="9712960" cy="3611563"/>
          </a:xfrm>
        </p:spPr>
        <p:txBody>
          <a:bodyPr>
            <a:normAutofit/>
          </a:bodyPr>
          <a:lstStyle/>
          <a:p>
            <a:pPr eaLnBrk="1" hangingPunct="1">
              <a:buFontTx/>
              <a:buBlip>
                <a:blip r:embed="rId2"/>
              </a:buBlip>
              <a:defRPr/>
            </a:pPr>
            <a:r>
              <a:rPr lang="zh-CN" altLang="en-US" b="1" dirty="0">
                <a:latin typeface="宋体" panose="02010600030101010101" pitchFamily="2" charset="-122"/>
                <a:ea typeface="宋体" panose="02010600030101010101" pitchFamily="2" charset="-122"/>
              </a:rPr>
              <a:t>原理</a:t>
            </a:r>
            <a:r>
              <a:rPr lang="zh-CN" altLang="en-US" b="1" dirty="0" smtClean="0">
                <a:latin typeface="宋体" panose="02010600030101010101" pitchFamily="2" charset="-122"/>
                <a:ea typeface="宋体" panose="02010600030101010101" pitchFamily="2" charset="-122"/>
              </a:rPr>
              <a:t>课</a:t>
            </a:r>
            <a:r>
              <a:rPr lang="en-US" altLang="zh-CN"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eaLnBrk="1" hangingPunct="1">
              <a:buFontTx/>
              <a:buBlip>
                <a:blip r:embed="rId2"/>
              </a:buBlip>
              <a:defRPr/>
            </a:pPr>
            <a:endParaRPr lang="en-US" altLang="zh-CN" dirty="0">
              <a:latin typeface="宋体" panose="02010600030101010101" pitchFamily="2" charset="-122"/>
              <a:ea typeface="宋体" panose="02010600030101010101" pitchFamily="2" charset="-122"/>
            </a:endParaRPr>
          </a:p>
          <a:p>
            <a:pPr lvl="1" eaLnBrk="1" hangingPunct="1">
              <a:buFontTx/>
              <a:buBlip>
                <a:blip r:embed="rId2"/>
              </a:buBlip>
              <a:defRPr/>
            </a:pPr>
            <a:r>
              <a:rPr lang="en-US" altLang="zh-CN" sz="2600" dirty="0">
                <a:latin typeface="宋体" panose="02010600030101010101" pitchFamily="2" charset="-122"/>
                <a:ea typeface="宋体" panose="02010600030101010101" pitchFamily="2" charset="-122"/>
              </a:rPr>
              <a:t>2</a:t>
            </a:r>
            <a:r>
              <a:rPr lang="zh-CN" altLang="en-US" sz="2600" dirty="0">
                <a:latin typeface="宋体" panose="02010600030101010101" pitchFamily="2" charset="-122"/>
                <a:ea typeface="宋体" panose="02010600030101010101" pitchFamily="2" charset="-122"/>
              </a:rPr>
              <a:t>学时</a:t>
            </a:r>
            <a:r>
              <a:rPr lang="en-US" altLang="zh-CN" sz="2600" dirty="0">
                <a:latin typeface="宋体" panose="02010600030101010101" pitchFamily="2" charset="-122"/>
                <a:ea typeface="宋体" panose="02010600030101010101" pitchFamily="2" charset="-122"/>
              </a:rPr>
              <a:t>/</a:t>
            </a:r>
            <a:r>
              <a:rPr lang="zh-CN" altLang="en-US" sz="2600" dirty="0">
                <a:latin typeface="宋体" panose="02010600030101010101" pitchFamily="2" charset="-122"/>
                <a:ea typeface="宋体" panose="02010600030101010101" pitchFamily="2" charset="-122"/>
              </a:rPr>
              <a:t>周； </a:t>
            </a:r>
            <a:r>
              <a:rPr lang="zh-CN" altLang="en-US" sz="2600" dirty="0" smtClean="0">
                <a:latin typeface="宋体" panose="02010600030101010101" pitchFamily="2" charset="-122"/>
                <a:ea typeface="宋体" panose="02010600030101010101" pitchFamily="2" charset="-122"/>
              </a:rPr>
              <a:t>周四</a:t>
            </a:r>
            <a:r>
              <a:rPr lang="en-US" altLang="zh-CN" sz="2600" dirty="0" smtClean="0">
                <a:latin typeface="宋体" panose="02010600030101010101" pitchFamily="2" charset="-122"/>
                <a:ea typeface="宋体" panose="02010600030101010101" pitchFamily="2" charset="-122"/>
              </a:rPr>
              <a:t>3</a:t>
            </a:r>
            <a:r>
              <a:rPr lang="zh-CN" altLang="en-US" sz="2600" dirty="0" smtClean="0">
                <a:latin typeface="宋体" panose="02010600030101010101" pitchFamily="2" charset="-122"/>
                <a:ea typeface="宋体" panose="02010600030101010101" pitchFamily="2" charset="-122"/>
              </a:rPr>
              <a:t>－</a:t>
            </a:r>
            <a:r>
              <a:rPr lang="en-US" altLang="zh-CN" sz="2600" dirty="0" smtClean="0">
                <a:latin typeface="宋体" panose="02010600030101010101" pitchFamily="2" charset="-122"/>
                <a:ea typeface="宋体" panose="02010600030101010101" pitchFamily="2" charset="-122"/>
              </a:rPr>
              <a:t>4</a:t>
            </a:r>
            <a:r>
              <a:rPr lang="zh-CN" altLang="en-US" sz="2600" dirty="0" smtClean="0">
                <a:latin typeface="宋体" panose="02010600030101010101" pitchFamily="2" charset="-122"/>
                <a:ea typeface="宋体" panose="02010600030101010101" pitchFamily="2" charset="-122"/>
              </a:rPr>
              <a:t>节</a:t>
            </a:r>
            <a:endParaRPr lang="en-US" altLang="zh-CN" sz="2600" dirty="0">
              <a:latin typeface="宋体" panose="02010600030101010101" pitchFamily="2" charset="-122"/>
              <a:ea typeface="宋体" panose="02010600030101010101" pitchFamily="2" charset="-122"/>
            </a:endParaRPr>
          </a:p>
          <a:p>
            <a:pPr eaLnBrk="1" hangingPunct="1">
              <a:buFontTx/>
              <a:buBlip>
                <a:blip r:embed="rId2"/>
              </a:buBlip>
              <a:defRPr/>
            </a:pPr>
            <a:endParaRPr lang="en-US" altLang="zh-CN" dirty="0">
              <a:latin typeface="宋体" panose="02010600030101010101" pitchFamily="2" charset="-122"/>
              <a:ea typeface="宋体" panose="02010600030101010101" pitchFamily="2" charset="-122"/>
            </a:endParaRPr>
          </a:p>
          <a:p>
            <a:pPr>
              <a:buBlip>
                <a:blip r:embed="rId2"/>
              </a:buBlip>
              <a:defRPr/>
            </a:pPr>
            <a:r>
              <a:rPr lang="zh-CN" altLang="en-US" b="1" dirty="0">
                <a:latin typeface="宋体" panose="02010600030101010101" pitchFamily="2" charset="-122"/>
                <a:ea typeface="宋体" panose="02010600030101010101" pitchFamily="2" charset="-122"/>
              </a:rPr>
              <a:t>课程设计</a:t>
            </a:r>
            <a:r>
              <a:rPr lang="zh-CN" altLang="en-US" dirty="0">
                <a:latin typeface="宋体" panose="02010600030101010101" pitchFamily="2" charset="-122"/>
                <a:ea typeface="宋体" panose="02010600030101010101" pitchFamily="2" charset="-122"/>
              </a:rPr>
              <a:t>：</a:t>
            </a:r>
            <a:r>
              <a:rPr lang="zh-CN" altLang="en-US" dirty="0">
                <a:ea typeface="宋体" panose="02010600030101010101" pitchFamily="2" charset="-122"/>
              </a:rPr>
              <a:t>配合原理课的进度，算法实践任务</a:t>
            </a:r>
            <a:endParaRPr lang="en-US" altLang="zh-CN" dirty="0">
              <a:ea typeface="宋体" panose="02010600030101010101" pitchFamily="2" charset="-122"/>
            </a:endParaRPr>
          </a:p>
          <a:p>
            <a:pPr lvl="1">
              <a:buBlip>
                <a:blip r:embed="rId2"/>
              </a:buBlip>
              <a:defRPr/>
            </a:pPr>
            <a:endParaRPr lang="en-US" altLang="zh-CN" dirty="0">
              <a:latin typeface="宋体" panose="02010600030101010101" pitchFamily="2" charset="-122"/>
              <a:ea typeface="宋体" panose="02010600030101010101" pitchFamily="2" charset="-122"/>
            </a:endParaRPr>
          </a:p>
          <a:p>
            <a:pPr lvl="1">
              <a:buBlip>
                <a:blip r:embed="rId2"/>
              </a:buBlip>
              <a:defRPr/>
            </a:pPr>
            <a:r>
              <a:rPr lang="zh-CN" altLang="en-US" dirty="0">
                <a:latin typeface="宋体" panose="02010600030101010101" pitchFamily="2" charset="-122"/>
                <a:ea typeface="宋体" panose="02010600030101010101" pitchFamily="2" charset="-122"/>
              </a:rPr>
              <a:t>线上答疑</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8354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b="1">
                <a:solidFill>
                  <a:schemeClr val="tx1"/>
                </a:solidFill>
                <a:latin typeface="Arial" panose="020B0604020202020204" pitchFamily="34" charset="0"/>
              </a:defRPr>
            </a:lvl1pPr>
            <a:lvl2pPr marL="742950" indent="-285750">
              <a:spcBef>
                <a:spcPct val="20000"/>
              </a:spcBef>
              <a:buChar char="–"/>
              <a:defRPr b="1">
                <a:solidFill>
                  <a:schemeClr val="tx1"/>
                </a:solidFill>
                <a:latin typeface="Arial" panose="020B0604020202020204" pitchFamily="34" charset="0"/>
              </a:defRPr>
            </a:lvl2pPr>
            <a:lvl3pPr marL="1143000" indent="-228600">
              <a:spcBef>
                <a:spcPct val="20000"/>
              </a:spcBef>
              <a:buChar char="•"/>
              <a:defRPr sz="1600" b="1">
                <a:solidFill>
                  <a:schemeClr val="tx1"/>
                </a:solidFill>
                <a:latin typeface="Arial" panose="020B0604020202020204" pitchFamily="34" charset="0"/>
              </a:defRPr>
            </a:lvl3pPr>
            <a:lvl4pPr marL="1600200" indent="-228600">
              <a:spcBef>
                <a:spcPct val="20000"/>
              </a:spcBef>
              <a:buChar char="–"/>
              <a:defRPr sz="1400" b="1">
                <a:solidFill>
                  <a:schemeClr val="tx1"/>
                </a:solidFill>
                <a:latin typeface="Arial" panose="020B0604020202020204" pitchFamily="34" charset="0"/>
              </a:defRPr>
            </a:lvl4pPr>
            <a:lvl5pPr marL="2057400" indent="-228600">
              <a:spcBef>
                <a:spcPct val="20000"/>
              </a:spcBef>
              <a:buChar char="»"/>
              <a:defRPr sz="14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b="1">
                <a:solidFill>
                  <a:schemeClr val="tx1"/>
                </a:solidFill>
                <a:latin typeface="Arial" panose="020B0604020202020204" pitchFamily="34" charset="0"/>
              </a:defRPr>
            </a:lvl9pPr>
          </a:lstStyle>
          <a:p>
            <a:pPr>
              <a:spcBef>
                <a:spcPct val="0"/>
              </a:spcBef>
              <a:buFontTx/>
              <a:buNone/>
            </a:pPr>
            <a:fld id="{06D647D0-2136-4B13-B4DF-DCC827DCCB67}" type="slidenum">
              <a:rPr lang="en-US" altLang="zh-CN" sz="1400" b="0"/>
              <a:pPr>
                <a:spcBef>
                  <a:spcPct val="0"/>
                </a:spcBef>
                <a:buFontTx/>
                <a:buNone/>
              </a:pPr>
              <a:t>14</a:t>
            </a:fld>
            <a:endParaRPr lang="en-US" altLang="zh-CN" sz="1400" b="0"/>
          </a:p>
        </p:txBody>
      </p:sp>
      <p:sp>
        <p:nvSpPr>
          <p:cNvPr id="34819" name="Rectangle 21"/>
          <p:cNvSpPr>
            <a:spLocks noGrp="1" noChangeArrowheads="1"/>
          </p:cNvSpPr>
          <p:nvPr>
            <p:ph type="title"/>
          </p:nvPr>
        </p:nvSpPr>
        <p:spPr>
          <a:xfrm>
            <a:off x="1265237" y="676563"/>
            <a:ext cx="5546725" cy="762000"/>
          </a:xfrm>
          <a:noFill/>
        </p:spPr>
        <p:txBody>
          <a:bodyPr/>
          <a:lstStyle/>
          <a:p>
            <a:r>
              <a:rPr lang="zh-CN" altLang="en-US" dirty="0"/>
              <a:t>考核</a:t>
            </a:r>
            <a:r>
              <a:rPr lang="en-US" altLang="en-US" dirty="0" err="1"/>
              <a:t>方式</a:t>
            </a:r>
            <a:r>
              <a:rPr lang="en-US" altLang="en-US" dirty="0"/>
              <a:t>(</a:t>
            </a:r>
            <a:r>
              <a:rPr lang="zh-CN" altLang="en-US" dirty="0"/>
              <a:t>原理课</a:t>
            </a:r>
            <a:r>
              <a:rPr lang="en-US" altLang="en-US" dirty="0"/>
              <a:t>)</a:t>
            </a:r>
            <a:endParaRPr lang="zh-CN" altLang="en-US" dirty="0">
              <a:ea typeface="宋体" panose="02010600030101010101" pitchFamily="2" charset="-122"/>
            </a:endParaRPr>
          </a:p>
        </p:txBody>
      </p:sp>
      <p:sp>
        <p:nvSpPr>
          <p:cNvPr id="34820" name="Rectangle 23"/>
          <p:cNvSpPr txBox="1">
            <a:spLocks noChangeArrowheads="1"/>
          </p:cNvSpPr>
          <p:nvPr/>
        </p:nvSpPr>
        <p:spPr bwMode="auto">
          <a:xfrm>
            <a:off x="1265237" y="2144041"/>
            <a:ext cx="8353425" cy="376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1325" indent="-441325">
              <a:spcBef>
                <a:spcPct val="20000"/>
              </a:spcBef>
              <a:buChar char="•"/>
              <a:defRPr sz="2000" b="1">
                <a:solidFill>
                  <a:schemeClr val="tx1"/>
                </a:solidFill>
                <a:latin typeface="Arial" panose="020B0604020202020204" pitchFamily="34" charset="0"/>
              </a:defRPr>
            </a:lvl1pPr>
            <a:lvl2pPr marL="742950" indent="-285750">
              <a:spcBef>
                <a:spcPct val="20000"/>
              </a:spcBef>
              <a:buChar char="–"/>
              <a:defRPr b="1">
                <a:solidFill>
                  <a:schemeClr val="tx1"/>
                </a:solidFill>
                <a:latin typeface="Arial" panose="020B0604020202020204" pitchFamily="34" charset="0"/>
              </a:defRPr>
            </a:lvl2pPr>
            <a:lvl3pPr marL="1143000" indent="-228600">
              <a:spcBef>
                <a:spcPct val="20000"/>
              </a:spcBef>
              <a:buChar char="•"/>
              <a:defRPr sz="1600" b="1">
                <a:solidFill>
                  <a:schemeClr val="tx1"/>
                </a:solidFill>
                <a:latin typeface="Arial" panose="020B0604020202020204" pitchFamily="34" charset="0"/>
              </a:defRPr>
            </a:lvl3pPr>
            <a:lvl4pPr marL="1600200" indent="-228600">
              <a:spcBef>
                <a:spcPct val="20000"/>
              </a:spcBef>
              <a:buChar char="–"/>
              <a:defRPr sz="1400" b="1">
                <a:solidFill>
                  <a:schemeClr val="tx1"/>
                </a:solidFill>
                <a:latin typeface="Arial" panose="020B0604020202020204" pitchFamily="34" charset="0"/>
              </a:defRPr>
            </a:lvl4pPr>
            <a:lvl5pPr marL="2057400" indent="-228600">
              <a:spcBef>
                <a:spcPct val="20000"/>
              </a:spcBef>
              <a:buChar char="»"/>
              <a:defRPr sz="14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b="1">
                <a:solidFill>
                  <a:schemeClr val="tx1"/>
                </a:solidFill>
                <a:latin typeface="Arial" panose="020B0604020202020204" pitchFamily="34" charset="0"/>
              </a:defRPr>
            </a:lvl9pPr>
          </a:lstStyle>
          <a:p>
            <a:pPr>
              <a:lnSpc>
                <a:spcPct val="200000"/>
              </a:lnSpc>
              <a:buFontTx/>
              <a:buBlip>
                <a:blip r:embed="rId3"/>
              </a:buBlip>
            </a:pPr>
            <a:r>
              <a:rPr lang="zh-CN" altLang="en-US" sz="2800" b="0" dirty="0">
                <a:ea typeface="宋体" panose="02010600030101010101" pitchFamily="2" charset="-122"/>
              </a:rPr>
              <a:t>考勤：</a:t>
            </a:r>
            <a:r>
              <a:rPr lang="en-US" altLang="zh-CN" sz="2800" b="0" dirty="0">
                <a:ea typeface="宋体" panose="02010600030101010101" pitchFamily="2" charset="-122"/>
              </a:rPr>
              <a:t>10%</a:t>
            </a:r>
          </a:p>
          <a:p>
            <a:pPr>
              <a:lnSpc>
                <a:spcPct val="200000"/>
              </a:lnSpc>
              <a:buFontTx/>
              <a:buBlip>
                <a:blip r:embed="rId3"/>
              </a:buBlip>
            </a:pPr>
            <a:r>
              <a:rPr lang="zh-CN" altLang="en-US" sz="2800" b="0" dirty="0">
                <a:ea typeface="宋体" panose="02010600030101010101" pitchFamily="2" charset="-122"/>
              </a:rPr>
              <a:t>平时作业</a:t>
            </a:r>
            <a:r>
              <a:rPr lang="en-US" altLang="zh-CN" sz="2800" b="0" dirty="0">
                <a:ea typeface="宋体" panose="02010600030101010101" pitchFamily="2" charset="-122"/>
              </a:rPr>
              <a:t>(</a:t>
            </a:r>
            <a:r>
              <a:rPr lang="zh-CN" altLang="en-US" sz="2800" b="0" dirty="0">
                <a:ea typeface="宋体" panose="02010600030101010101" pitchFamily="2" charset="-122"/>
              </a:rPr>
              <a:t>包括参与课堂讨论、课堂作业</a:t>
            </a:r>
            <a:r>
              <a:rPr lang="en-US" altLang="zh-CN" sz="2800" b="0" dirty="0">
                <a:ea typeface="宋体" panose="02010600030101010101" pitchFamily="2" charset="-122"/>
              </a:rPr>
              <a:t>) </a:t>
            </a:r>
            <a:r>
              <a:rPr lang="zh-CN" altLang="en-US" sz="2800" b="0" dirty="0">
                <a:ea typeface="宋体" panose="02010600030101010101" pitchFamily="2" charset="-122"/>
              </a:rPr>
              <a:t>：</a:t>
            </a:r>
            <a:r>
              <a:rPr lang="en-US" altLang="zh-CN" sz="2800" b="0" dirty="0">
                <a:ea typeface="宋体" panose="02010600030101010101" pitchFamily="2" charset="-122"/>
              </a:rPr>
              <a:t>20%</a:t>
            </a:r>
          </a:p>
          <a:p>
            <a:pPr>
              <a:lnSpc>
                <a:spcPct val="200000"/>
              </a:lnSpc>
              <a:buFontTx/>
              <a:buBlip>
                <a:blip r:embed="rId3"/>
              </a:buBlip>
            </a:pPr>
            <a:r>
              <a:rPr lang="zh-CN" altLang="en-US" sz="2800" b="0" dirty="0">
                <a:ea typeface="宋体" panose="02010600030101010101" pitchFamily="2" charset="-122"/>
              </a:rPr>
              <a:t>期中成绩：</a:t>
            </a:r>
            <a:r>
              <a:rPr lang="en-US" altLang="zh-CN" sz="2800" b="0" dirty="0">
                <a:ea typeface="宋体" panose="02010600030101010101" pitchFamily="2" charset="-122"/>
              </a:rPr>
              <a:t>20%</a:t>
            </a:r>
          </a:p>
          <a:p>
            <a:pPr>
              <a:lnSpc>
                <a:spcPct val="200000"/>
              </a:lnSpc>
              <a:buFontTx/>
              <a:buBlip>
                <a:blip r:embed="rId3"/>
              </a:buBlip>
            </a:pPr>
            <a:r>
              <a:rPr lang="zh-CN" altLang="en-US" sz="2800" b="0" dirty="0">
                <a:ea typeface="宋体" panose="02010600030101010101" pitchFamily="2" charset="-122"/>
              </a:rPr>
              <a:t>期末成绩：</a:t>
            </a:r>
            <a:r>
              <a:rPr lang="en-US" altLang="zh-CN" sz="2800" b="0" dirty="0">
                <a:ea typeface="宋体" panose="02010600030101010101" pitchFamily="2" charset="-122"/>
              </a:rPr>
              <a:t>50%</a:t>
            </a:r>
            <a:endParaRPr lang="en-US" altLang="zh-CN" sz="2600" b="0" dirty="0">
              <a:ea typeface="宋体" panose="02010600030101010101" pitchFamily="2" charset="-122"/>
            </a:endParaRPr>
          </a:p>
        </p:txBody>
      </p:sp>
    </p:spTree>
    <p:extLst>
      <p:ext uri="{BB962C8B-B14F-4D97-AF65-F5344CB8AC3E}">
        <p14:creationId xmlns:p14="http://schemas.microsoft.com/office/powerpoint/2010/main" val="294464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869989" y="1594509"/>
            <a:ext cx="4452022" cy="4487848"/>
            <a:chOff x="3872379" y="1383943"/>
            <a:chExt cx="4452022" cy="4487848"/>
          </a:xfrm>
        </p:grpSpPr>
        <p:sp>
          <p:nvSpPr>
            <p:cNvPr id="3" name="Freeform 5"/>
            <p:cNvSpPr>
              <a:spLocks/>
            </p:cNvSpPr>
            <p:nvPr/>
          </p:nvSpPr>
          <p:spPr bwMode="auto">
            <a:xfrm>
              <a:off x="3872379" y="1383943"/>
              <a:ext cx="2161524" cy="2161524"/>
            </a:xfrm>
            <a:custGeom>
              <a:avLst/>
              <a:gdLst/>
              <a:ahLst/>
              <a:cxnLst>
                <a:cxn ang="0">
                  <a:pos x="673" y="233"/>
                </a:cxn>
                <a:cxn ang="0">
                  <a:pos x="233" y="233"/>
                </a:cxn>
                <a:cxn ang="0">
                  <a:pos x="233" y="673"/>
                </a:cxn>
                <a:cxn ang="0">
                  <a:pos x="0" y="905"/>
                </a:cxn>
                <a:cxn ang="0">
                  <a:pos x="905" y="905"/>
                </a:cxn>
                <a:cxn ang="0">
                  <a:pos x="905" y="0"/>
                </a:cxn>
                <a:cxn ang="0">
                  <a:pos x="673" y="233"/>
                </a:cxn>
              </a:cxnLst>
              <a:rect l="0" t="0" r="r" b="b"/>
              <a:pathLst>
                <a:path w="905" h="905">
                  <a:moveTo>
                    <a:pt x="673" y="233"/>
                  </a:moveTo>
                  <a:lnTo>
                    <a:pt x="233" y="233"/>
                  </a:lnTo>
                  <a:lnTo>
                    <a:pt x="233" y="673"/>
                  </a:lnTo>
                  <a:lnTo>
                    <a:pt x="0" y="905"/>
                  </a:lnTo>
                  <a:lnTo>
                    <a:pt x="905" y="905"/>
                  </a:lnTo>
                  <a:lnTo>
                    <a:pt x="905" y="0"/>
                  </a:lnTo>
                  <a:lnTo>
                    <a:pt x="673" y="233"/>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4" name="Freeform 6"/>
            <p:cNvSpPr>
              <a:spLocks/>
            </p:cNvSpPr>
            <p:nvPr/>
          </p:nvSpPr>
          <p:spPr bwMode="auto">
            <a:xfrm>
              <a:off x="6162877" y="1383943"/>
              <a:ext cx="2161524" cy="2161524"/>
            </a:xfrm>
            <a:custGeom>
              <a:avLst/>
              <a:gdLst/>
              <a:ahLst/>
              <a:cxnLst>
                <a:cxn ang="0">
                  <a:pos x="672" y="673"/>
                </a:cxn>
                <a:cxn ang="0">
                  <a:pos x="672" y="233"/>
                </a:cxn>
                <a:cxn ang="0">
                  <a:pos x="232" y="233"/>
                </a:cxn>
                <a:cxn ang="0">
                  <a:pos x="0" y="0"/>
                </a:cxn>
                <a:cxn ang="0">
                  <a:pos x="0" y="905"/>
                </a:cxn>
                <a:cxn ang="0">
                  <a:pos x="905" y="905"/>
                </a:cxn>
                <a:cxn ang="0">
                  <a:pos x="672" y="673"/>
                </a:cxn>
              </a:cxnLst>
              <a:rect l="0" t="0" r="r" b="b"/>
              <a:pathLst>
                <a:path w="905" h="905">
                  <a:moveTo>
                    <a:pt x="672" y="673"/>
                  </a:moveTo>
                  <a:lnTo>
                    <a:pt x="672" y="233"/>
                  </a:lnTo>
                  <a:lnTo>
                    <a:pt x="232" y="233"/>
                  </a:lnTo>
                  <a:lnTo>
                    <a:pt x="0" y="0"/>
                  </a:lnTo>
                  <a:lnTo>
                    <a:pt x="0" y="905"/>
                  </a:lnTo>
                  <a:lnTo>
                    <a:pt x="905" y="905"/>
                  </a:lnTo>
                  <a:lnTo>
                    <a:pt x="672" y="673"/>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5" name="Freeform 7"/>
            <p:cNvSpPr>
              <a:spLocks/>
            </p:cNvSpPr>
            <p:nvPr/>
          </p:nvSpPr>
          <p:spPr bwMode="auto">
            <a:xfrm>
              <a:off x="3872379" y="3710267"/>
              <a:ext cx="2161524" cy="2161524"/>
            </a:xfrm>
            <a:custGeom>
              <a:avLst/>
              <a:gdLst/>
              <a:ahLst/>
              <a:cxnLst>
                <a:cxn ang="0">
                  <a:pos x="0" y="0"/>
                </a:cxn>
                <a:cxn ang="0">
                  <a:pos x="233" y="232"/>
                </a:cxn>
                <a:cxn ang="0">
                  <a:pos x="233" y="672"/>
                </a:cxn>
                <a:cxn ang="0">
                  <a:pos x="673" y="672"/>
                </a:cxn>
                <a:cxn ang="0">
                  <a:pos x="905" y="905"/>
                </a:cxn>
                <a:cxn ang="0">
                  <a:pos x="905" y="0"/>
                </a:cxn>
                <a:cxn ang="0">
                  <a:pos x="0" y="0"/>
                </a:cxn>
              </a:cxnLst>
              <a:rect l="0" t="0" r="r" b="b"/>
              <a:pathLst>
                <a:path w="905" h="905">
                  <a:moveTo>
                    <a:pt x="0" y="0"/>
                  </a:moveTo>
                  <a:lnTo>
                    <a:pt x="233" y="232"/>
                  </a:lnTo>
                  <a:lnTo>
                    <a:pt x="233" y="672"/>
                  </a:lnTo>
                  <a:lnTo>
                    <a:pt x="673" y="672"/>
                  </a:lnTo>
                  <a:lnTo>
                    <a:pt x="905" y="905"/>
                  </a:lnTo>
                  <a:lnTo>
                    <a:pt x="905" y="0"/>
                  </a:lnTo>
                  <a:lnTo>
                    <a:pt x="0" y="0"/>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6" name="Freeform 8"/>
            <p:cNvSpPr>
              <a:spLocks/>
            </p:cNvSpPr>
            <p:nvPr/>
          </p:nvSpPr>
          <p:spPr bwMode="auto">
            <a:xfrm>
              <a:off x="6162877" y="3710267"/>
              <a:ext cx="2161524" cy="2161524"/>
            </a:xfrm>
            <a:custGeom>
              <a:avLst/>
              <a:gdLst/>
              <a:ahLst/>
              <a:cxnLst>
                <a:cxn ang="0">
                  <a:pos x="0" y="0"/>
                </a:cxn>
                <a:cxn ang="0">
                  <a:pos x="0" y="905"/>
                </a:cxn>
                <a:cxn ang="0">
                  <a:pos x="232" y="672"/>
                </a:cxn>
                <a:cxn ang="0">
                  <a:pos x="672" y="672"/>
                </a:cxn>
                <a:cxn ang="0">
                  <a:pos x="672" y="232"/>
                </a:cxn>
                <a:cxn ang="0">
                  <a:pos x="905" y="0"/>
                </a:cxn>
                <a:cxn ang="0">
                  <a:pos x="0" y="0"/>
                </a:cxn>
              </a:cxnLst>
              <a:rect l="0" t="0" r="r" b="b"/>
              <a:pathLst>
                <a:path w="905" h="905">
                  <a:moveTo>
                    <a:pt x="0" y="0"/>
                  </a:moveTo>
                  <a:lnTo>
                    <a:pt x="0" y="905"/>
                  </a:lnTo>
                  <a:lnTo>
                    <a:pt x="232" y="672"/>
                  </a:lnTo>
                  <a:lnTo>
                    <a:pt x="672" y="672"/>
                  </a:lnTo>
                  <a:lnTo>
                    <a:pt x="672" y="232"/>
                  </a:lnTo>
                  <a:lnTo>
                    <a:pt x="905" y="0"/>
                  </a:lnTo>
                  <a:lnTo>
                    <a:pt x="0" y="0"/>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nvGrpSpPr>
            <p:cNvPr id="7" name="Group 44"/>
            <p:cNvGrpSpPr/>
            <p:nvPr/>
          </p:nvGrpSpPr>
          <p:grpSpPr>
            <a:xfrm>
              <a:off x="4569798" y="4627422"/>
              <a:ext cx="527842" cy="535007"/>
              <a:chOff x="3557588" y="3654425"/>
              <a:chExt cx="350838" cy="355600"/>
            </a:xfrm>
          </p:grpSpPr>
          <p:sp>
            <p:nvSpPr>
              <p:cNvPr id="20" name="Freeform 9"/>
              <p:cNvSpPr>
                <a:spLocks noEditPoints="1"/>
              </p:cNvSpPr>
              <p:nvPr/>
            </p:nvSpPr>
            <p:spPr bwMode="auto">
              <a:xfrm>
                <a:off x="3619501" y="3654425"/>
                <a:ext cx="288925" cy="163513"/>
              </a:xfrm>
              <a:custGeom>
                <a:avLst/>
                <a:gdLst/>
                <a:ahLst/>
                <a:cxnLst>
                  <a:cxn ang="0">
                    <a:pos x="40" y="55"/>
                  </a:cxn>
                  <a:cxn ang="0">
                    <a:pos x="41" y="55"/>
                  </a:cxn>
                  <a:cxn ang="0">
                    <a:pos x="95" y="55"/>
                  </a:cxn>
                  <a:cxn ang="0">
                    <a:pos x="97" y="55"/>
                  </a:cxn>
                  <a:cxn ang="0">
                    <a:pos x="97" y="53"/>
                  </a:cxn>
                  <a:cxn ang="0">
                    <a:pos x="78" y="15"/>
                  </a:cxn>
                  <a:cxn ang="0">
                    <a:pos x="38" y="0"/>
                  </a:cxn>
                  <a:cxn ang="0">
                    <a:pos x="1" y="13"/>
                  </a:cxn>
                  <a:cxn ang="0">
                    <a:pos x="0" y="15"/>
                  </a:cxn>
                  <a:cxn ang="0">
                    <a:pos x="1" y="16"/>
                  </a:cxn>
                  <a:cxn ang="0">
                    <a:pos x="40" y="55"/>
                  </a:cxn>
                  <a:cxn ang="0">
                    <a:pos x="32" y="34"/>
                  </a:cxn>
                  <a:cxn ang="0">
                    <a:pos x="48" y="11"/>
                  </a:cxn>
                  <a:cxn ang="0">
                    <a:pos x="53" y="12"/>
                  </a:cxn>
                  <a:cxn ang="0">
                    <a:pos x="36" y="38"/>
                  </a:cxn>
                  <a:cxn ang="0">
                    <a:pos x="32" y="34"/>
                  </a:cxn>
                  <a:cxn ang="0">
                    <a:pos x="38" y="10"/>
                  </a:cxn>
                  <a:cxn ang="0">
                    <a:pos x="40" y="10"/>
                  </a:cxn>
                  <a:cxn ang="0">
                    <a:pos x="27" y="29"/>
                  </a:cxn>
                  <a:cxn ang="0">
                    <a:pos x="23" y="25"/>
                  </a:cxn>
                  <a:cxn ang="0">
                    <a:pos x="33" y="10"/>
                  </a:cxn>
                  <a:cxn ang="0">
                    <a:pos x="38" y="10"/>
                  </a:cxn>
                  <a:cxn ang="0">
                    <a:pos x="23" y="12"/>
                  </a:cxn>
                  <a:cxn ang="0">
                    <a:pos x="18" y="19"/>
                  </a:cxn>
                  <a:cxn ang="0">
                    <a:pos x="14" y="16"/>
                  </a:cxn>
                  <a:cxn ang="0">
                    <a:pos x="21" y="13"/>
                  </a:cxn>
                  <a:cxn ang="0">
                    <a:pos x="23" y="12"/>
                  </a:cxn>
                  <a:cxn ang="0">
                    <a:pos x="69" y="46"/>
                  </a:cxn>
                  <a:cxn ang="0">
                    <a:pos x="79" y="31"/>
                  </a:cxn>
                  <a:cxn ang="0">
                    <a:pos x="81" y="34"/>
                  </a:cxn>
                  <a:cxn ang="0">
                    <a:pos x="73" y="46"/>
                  </a:cxn>
                  <a:cxn ang="0">
                    <a:pos x="69" y="46"/>
                  </a:cxn>
                  <a:cxn ang="0">
                    <a:pos x="82" y="46"/>
                  </a:cxn>
                  <a:cxn ang="0">
                    <a:pos x="85" y="41"/>
                  </a:cxn>
                  <a:cxn ang="0">
                    <a:pos x="86" y="46"/>
                  </a:cxn>
                  <a:cxn ang="0">
                    <a:pos x="82" y="46"/>
                  </a:cxn>
                  <a:cxn ang="0">
                    <a:pos x="54" y="46"/>
                  </a:cxn>
                  <a:cxn ang="0">
                    <a:pos x="70" y="22"/>
                  </a:cxn>
                  <a:cxn ang="0">
                    <a:pos x="72" y="23"/>
                  </a:cxn>
                  <a:cxn ang="0">
                    <a:pos x="74" y="25"/>
                  </a:cxn>
                  <a:cxn ang="0">
                    <a:pos x="60" y="46"/>
                  </a:cxn>
                  <a:cxn ang="0">
                    <a:pos x="54" y="46"/>
                  </a:cxn>
                  <a:cxn ang="0">
                    <a:pos x="46" y="46"/>
                  </a:cxn>
                  <a:cxn ang="0">
                    <a:pos x="44" y="46"/>
                  </a:cxn>
                  <a:cxn ang="0">
                    <a:pos x="41" y="43"/>
                  </a:cxn>
                  <a:cxn ang="0">
                    <a:pos x="60" y="15"/>
                  </a:cxn>
                  <a:cxn ang="0">
                    <a:pos x="65" y="17"/>
                  </a:cxn>
                  <a:cxn ang="0">
                    <a:pos x="46" y="46"/>
                  </a:cxn>
                  <a:cxn ang="0">
                    <a:pos x="46" y="46"/>
                  </a:cxn>
                  <a:cxn ang="0">
                    <a:pos x="46" y="46"/>
                  </a:cxn>
                </a:cxnLst>
                <a:rect l="0" t="0" r="r" b="b"/>
                <a:pathLst>
                  <a:path w="97" h="55">
                    <a:moveTo>
                      <a:pt x="40" y="55"/>
                    </a:moveTo>
                    <a:cubicBezTo>
                      <a:pt x="40" y="55"/>
                      <a:pt x="40" y="55"/>
                      <a:pt x="41" y="55"/>
                    </a:cubicBezTo>
                    <a:cubicBezTo>
                      <a:pt x="95" y="55"/>
                      <a:pt x="95" y="55"/>
                      <a:pt x="95" y="55"/>
                    </a:cubicBezTo>
                    <a:cubicBezTo>
                      <a:pt x="96" y="55"/>
                      <a:pt x="96" y="55"/>
                      <a:pt x="97" y="55"/>
                    </a:cubicBezTo>
                    <a:cubicBezTo>
                      <a:pt x="97" y="54"/>
                      <a:pt x="97" y="54"/>
                      <a:pt x="97" y="53"/>
                    </a:cubicBezTo>
                    <a:cubicBezTo>
                      <a:pt x="96" y="39"/>
                      <a:pt x="89" y="25"/>
                      <a:pt x="78" y="15"/>
                    </a:cubicBezTo>
                    <a:cubicBezTo>
                      <a:pt x="67" y="6"/>
                      <a:pt x="53" y="0"/>
                      <a:pt x="38" y="0"/>
                    </a:cubicBezTo>
                    <a:cubicBezTo>
                      <a:pt x="25" y="0"/>
                      <a:pt x="12" y="5"/>
                      <a:pt x="1" y="13"/>
                    </a:cubicBezTo>
                    <a:cubicBezTo>
                      <a:pt x="1" y="14"/>
                      <a:pt x="0" y="14"/>
                      <a:pt x="0" y="15"/>
                    </a:cubicBezTo>
                    <a:cubicBezTo>
                      <a:pt x="0" y="15"/>
                      <a:pt x="1" y="16"/>
                      <a:pt x="1" y="16"/>
                    </a:cubicBezTo>
                    <a:lnTo>
                      <a:pt x="40" y="55"/>
                    </a:lnTo>
                    <a:close/>
                    <a:moveTo>
                      <a:pt x="32" y="34"/>
                    </a:moveTo>
                    <a:cubicBezTo>
                      <a:pt x="48" y="11"/>
                      <a:pt x="48" y="11"/>
                      <a:pt x="48" y="11"/>
                    </a:cubicBezTo>
                    <a:cubicBezTo>
                      <a:pt x="50" y="11"/>
                      <a:pt x="51" y="12"/>
                      <a:pt x="53" y="12"/>
                    </a:cubicBezTo>
                    <a:cubicBezTo>
                      <a:pt x="36" y="38"/>
                      <a:pt x="36" y="38"/>
                      <a:pt x="36" y="38"/>
                    </a:cubicBezTo>
                    <a:lnTo>
                      <a:pt x="32" y="34"/>
                    </a:lnTo>
                    <a:close/>
                    <a:moveTo>
                      <a:pt x="38" y="10"/>
                    </a:moveTo>
                    <a:cubicBezTo>
                      <a:pt x="39" y="10"/>
                      <a:pt x="39" y="10"/>
                      <a:pt x="40" y="10"/>
                    </a:cubicBezTo>
                    <a:cubicBezTo>
                      <a:pt x="27" y="29"/>
                      <a:pt x="27" y="29"/>
                      <a:pt x="27" y="29"/>
                    </a:cubicBezTo>
                    <a:cubicBezTo>
                      <a:pt x="23" y="25"/>
                      <a:pt x="23" y="25"/>
                      <a:pt x="23" y="25"/>
                    </a:cubicBezTo>
                    <a:cubicBezTo>
                      <a:pt x="33" y="10"/>
                      <a:pt x="33" y="10"/>
                      <a:pt x="33" y="10"/>
                    </a:cubicBezTo>
                    <a:cubicBezTo>
                      <a:pt x="35" y="10"/>
                      <a:pt x="37" y="10"/>
                      <a:pt x="38" y="10"/>
                    </a:cubicBezTo>
                    <a:close/>
                    <a:moveTo>
                      <a:pt x="23" y="12"/>
                    </a:moveTo>
                    <a:cubicBezTo>
                      <a:pt x="18" y="19"/>
                      <a:pt x="18" y="19"/>
                      <a:pt x="18" y="19"/>
                    </a:cubicBezTo>
                    <a:cubicBezTo>
                      <a:pt x="14" y="16"/>
                      <a:pt x="14" y="16"/>
                      <a:pt x="14" y="16"/>
                    </a:cubicBezTo>
                    <a:cubicBezTo>
                      <a:pt x="16" y="15"/>
                      <a:pt x="19" y="14"/>
                      <a:pt x="21" y="13"/>
                    </a:cubicBezTo>
                    <a:cubicBezTo>
                      <a:pt x="22" y="13"/>
                      <a:pt x="22" y="12"/>
                      <a:pt x="23" y="12"/>
                    </a:cubicBezTo>
                    <a:close/>
                    <a:moveTo>
                      <a:pt x="69" y="46"/>
                    </a:moveTo>
                    <a:cubicBezTo>
                      <a:pt x="79" y="31"/>
                      <a:pt x="79" y="31"/>
                      <a:pt x="79" y="31"/>
                    </a:cubicBezTo>
                    <a:cubicBezTo>
                      <a:pt x="80" y="32"/>
                      <a:pt x="80" y="33"/>
                      <a:pt x="81" y="34"/>
                    </a:cubicBezTo>
                    <a:cubicBezTo>
                      <a:pt x="73" y="46"/>
                      <a:pt x="73" y="46"/>
                      <a:pt x="73" y="46"/>
                    </a:cubicBezTo>
                    <a:lnTo>
                      <a:pt x="69" y="46"/>
                    </a:lnTo>
                    <a:close/>
                    <a:moveTo>
                      <a:pt x="82" y="46"/>
                    </a:moveTo>
                    <a:cubicBezTo>
                      <a:pt x="85" y="41"/>
                      <a:pt x="85" y="41"/>
                      <a:pt x="85" y="41"/>
                    </a:cubicBezTo>
                    <a:cubicBezTo>
                      <a:pt x="85" y="43"/>
                      <a:pt x="86" y="44"/>
                      <a:pt x="86" y="46"/>
                    </a:cubicBezTo>
                    <a:lnTo>
                      <a:pt x="82" y="46"/>
                    </a:lnTo>
                    <a:close/>
                    <a:moveTo>
                      <a:pt x="54" y="46"/>
                    </a:moveTo>
                    <a:cubicBezTo>
                      <a:pt x="70" y="22"/>
                      <a:pt x="70" y="22"/>
                      <a:pt x="70" y="22"/>
                    </a:cubicBezTo>
                    <a:cubicBezTo>
                      <a:pt x="71" y="22"/>
                      <a:pt x="71" y="22"/>
                      <a:pt x="72" y="23"/>
                    </a:cubicBezTo>
                    <a:cubicBezTo>
                      <a:pt x="73" y="24"/>
                      <a:pt x="73" y="24"/>
                      <a:pt x="74" y="25"/>
                    </a:cubicBezTo>
                    <a:cubicBezTo>
                      <a:pt x="60" y="46"/>
                      <a:pt x="60" y="46"/>
                      <a:pt x="60" y="46"/>
                    </a:cubicBezTo>
                    <a:lnTo>
                      <a:pt x="54" y="46"/>
                    </a:lnTo>
                    <a:close/>
                    <a:moveTo>
                      <a:pt x="46" y="46"/>
                    </a:moveTo>
                    <a:cubicBezTo>
                      <a:pt x="44" y="46"/>
                      <a:pt x="44" y="46"/>
                      <a:pt x="44" y="46"/>
                    </a:cubicBezTo>
                    <a:cubicBezTo>
                      <a:pt x="41" y="43"/>
                      <a:pt x="41" y="43"/>
                      <a:pt x="41" y="43"/>
                    </a:cubicBezTo>
                    <a:cubicBezTo>
                      <a:pt x="60" y="15"/>
                      <a:pt x="60" y="15"/>
                      <a:pt x="60" y="15"/>
                    </a:cubicBezTo>
                    <a:cubicBezTo>
                      <a:pt x="62" y="16"/>
                      <a:pt x="63" y="16"/>
                      <a:pt x="65" y="17"/>
                    </a:cubicBezTo>
                    <a:lnTo>
                      <a:pt x="46" y="46"/>
                    </a:lnTo>
                    <a:close/>
                    <a:moveTo>
                      <a:pt x="46" y="46"/>
                    </a:moveTo>
                    <a:cubicBezTo>
                      <a:pt x="46" y="46"/>
                      <a:pt x="46" y="46"/>
                      <a:pt x="46" y="4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21" name="Freeform 10"/>
              <p:cNvSpPr>
                <a:spLocks noEditPoints="1"/>
              </p:cNvSpPr>
              <p:nvPr/>
            </p:nvSpPr>
            <p:spPr bwMode="auto">
              <a:xfrm>
                <a:off x="3557588" y="3719513"/>
                <a:ext cx="157163" cy="254000"/>
              </a:xfrm>
              <a:custGeom>
                <a:avLst/>
                <a:gdLst/>
                <a:ahLst/>
                <a:cxnLst>
                  <a:cxn ang="0">
                    <a:pos x="53" y="37"/>
                  </a:cxn>
                  <a:cxn ang="0">
                    <a:pos x="16" y="0"/>
                  </a:cxn>
                  <a:cxn ang="0">
                    <a:pos x="14" y="0"/>
                  </a:cxn>
                  <a:cxn ang="0">
                    <a:pos x="13" y="0"/>
                  </a:cxn>
                  <a:cxn ang="0">
                    <a:pos x="0" y="38"/>
                  </a:cxn>
                  <a:cxn ang="0">
                    <a:pos x="23" y="85"/>
                  </a:cxn>
                  <a:cxn ang="0">
                    <a:pos x="24" y="85"/>
                  </a:cxn>
                  <a:cxn ang="0">
                    <a:pos x="24" y="85"/>
                  </a:cxn>
                  <a:cxn ang="0">
                    <a:pos x="26" y="84"/>
                  </a:cxn>
                  <a:cxn ang="0">
                    <a:pos x="53" y="40"/>
                  </a:cxn>
                  <a:cxn ang="0">
                    <a:pos x="53" y="37"/>
                  </a:cxn>
                  <a:cxn ang="0">
                    <a:pos x="42" y="40"/>
                  </a:cxn>
                  <a:cxn ang="0">
                    <a:pos x="22" y="71"/>
                  </a:cxn>
                  <a:cxn ang="0">
                    <a:pos x="15" y="60"/>
                  </a:cxn>
                  <a:cxn ang="0">
                    <a:pos x="9" y="38"/>
                  </a:cxn>
                  <a:cxn ang="0">
                    <a:pos x="12" y="20"/>
                  </a:cxn>
                  <a:cxn ang="0">
                    <a:pos x="16" y="14"/>
                  </a:cxn>
                  <a:cxn ang="0">
                    <a:pos x="42" y="40"/>
                  </a:cxn>
                  <a:cxn ang="0">
                    <a:pos x="42" y="40"/>
                  </a:cxn>
                  <a:cxn ang="0">
                    <a:pos x="42" y="40"/>
                  </a:cxn>
                </a:cxnLst>
                <a:rect l="0" t="0" r="r" b="b"/>
                <a:pathLst>
                  <a:path w="53" h="85">
                    <a:moveTo>
                      <a:pt x="53" y="37"/>
                    </a:moveTo>
                    <a:cubicBezTo>
                      <a:pt x="16" y="0"/>
                      <a:pt x="16" y="0"/>
                      <a:pt x="16" y="0"/>
                    </a:cubicBezTo>
                    <a:cubicBezTo>
                      <a:pt x="15" y="0"/>
                      <a:pt x="15" y="0"/>
                      <a:pt x="14" y="0"/>
                    </a:cubicBezTo>
                    <a:cubicBezTo>
                      <a:pt x="14" y="0"/>
                      <a:pt x="13" y="0"/>
                      <a:pt x="13" y="0"/>
                    </a:cubicBezTo>
                    <a:cubicBezTo>
                      <a:pt x="5" y="11"/>
                      <a:pt x="0" y="24"/>
                      <a:pt x="0" y="38"/>
                    </a:cubicBezTo>
                    <a:cubicBezTo>
                      <a:pt x="0" y="56"/>
                      <a:pt x="8" y="73"/>
                      <a:pt x="23" y="85"/>
                    </a:cubicBezTo>
                    <a:cubicBezTo>
                      <a:pt x="23" y="85"/>
                      <a:pt x="24" y="85"/>
                      <a:pt x="24" y="85"/>
                    </a:cubicBezTo>
                    <a:cubicBezTo>
                      <a:pt x="24" y="85"/>
                      <a:pt x="24" y="85"/>
                      <a:pt x="24" y="85"/>
                    </a:cubicBezTo>
                    <a:cubicBezTo>
                      <a:pt x="25" y="85"/>
                      <a:pt x="25" y="85"/>
                      <a:pt x="26" y="84"/>
                    </a:cubicBezTo>
                    <a:cubicBezTo>
                      <a:pt x="53" y="40"/>
                      <a:pt x="53" y="40"/>
                      <a:pt x="53" y="40"/>
                    </a:cubicBezTo>
                    <a:cubicBezTo>
                      <a:pt x="53" y="39"/>
                      <a:pt x="53" y="38"/>
                      <a:pt x="53" y="37"/>
                    </a:cubicBezTo>
                    <a:close/>
                    <a:moveTo>
                      <a:pt x="42" y="40"/>
                    </a:moveTo>
                    <a:cubicBezTo>
                      <a:pt x="22" y="71"/>
                      <a:pt x="22" y="71"/>
                      <a:pt x="22" y="71"/>
                    </a:cubicBezTo>
                    <a:cubicBezTo>
                      <a:pt x="19" y="68"/>
                      <a:pt x="17" y="64"/>
                      <a:pt x="15" y="60"/>
                    </a:cubicBezTo>
                    <a:cubicBezTo>
                      <a:pt x="11" y="53"/>
                      <a:pt x="9" y="46"/>
                      <a:pt x="9" y="38"/>
                    </a:cubicBezTo>
                    <a:cubicBezTo>
                      <a:pt x="9" y="32"/>
                      <a:pt x="10" y="26"/>
                      <a:pt x="12" y="20"/>
                    </a:cubicBezTo>
                    <a:cubicBezTo>
                      <a:pt x="13" y="18"/>
                      <a:pt x="14" y="16"/>
                      <a:pt x="16" y="14"/>
                    </a:cubicBezTo>
                    <a:lnTo>
                      <a:pt x="42" y="40"/>
                    </a:lnTo>
                    <a:close/>
                    <a:moveTo>
                      <a:pt x="42" y="40"/>
                    </a:moveTo>
                    <a:cubicBezTo>
                      <a:pt x="42" y="40"/>
                      <a:pt x="42" y="40"/>
                      <a:pt x="42" y="4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22" name="Freeform 11"/>
              <p:cNvSpPr>
                <a:spLocks noEditPoints="1"/>
              </p:cNvSpPr>
              <p:nvPr/>
            </p:nvSpPr>
            <p:spPr bwMode="auto">
              <a:xfrm>
                <a:off x="3656013" y="3844925"/>
                <a:ext cx="252413" cy="165100"/>
              </a:xfrm>
              <a:custGeom>
                <a:avLst/>
                <a:gdLst/>
                <a:ahLst/>
                <a:cxnLst>
                  <a:cxn ang="0">
                    <a:pos x="83" y="0"/>
                  </a:cxn>
                  <a:cxn ang="0">
                    <a:pos x="30" y="0"/>
                  </a:cxn>
                  <a:cxn ang="0">
                    <a:pos x="28" y="1"/>
                  </a:cxn>
                  <a:cxn ang="0">
                    <a:pos x="0" y="47"/>
                  </a:cxn>
                  <a:cxn ang="0">
                    <a:pos x="0" y="48"/>
                  </a:cxn>
                  <a:cxn ang="0">
                    <a:pos x="1" y="49"/>
                  </a:cxn>
                  <a:cxn ang="0">
                    <a:pos x="26" y="55"/>
                  </a:cxn>
                  <a:cxn ang="0">
                    <a:pos x="66" y="40"/>
                  </a:cxn>
                  <a:cxn ang="0">
                    <a:pos x="85" y="2"/>
                  </a:cxn>
                  <a:cxn ang="0">
                    <a:pos x="85" y="1"/>
                  </a:cxn>
                  <a:cxn ang="0">
                    <a:pos x="83" y="0"/>
                  </a:cxn>
                  <a:cxn ang="0">
                    <a:pos x="83" y="0"/>
                  </a:cxn>
                  <a:cxn ang="0">
                    <a:pos x="83" y="0"/>
                  </a:cxn>
                </a:cxnLst>
                <a:rect l="0" t="0" r="r" b="b"/>
                <a:pathLst>
                  <a:path w="85" h="55">
                    <a:moveTo>
                      <a:pt x="83" y="0"/>
                    </a:moveTo>
                    <a:cubicBezTo>
                      <a:pt x="30" y="0"/>
                      <a:pt x="30" y="0"/>
                      <a:pt x="30" y="0"/>
                    </a:cubicBezTo>
                    <a:cubicBezTo>
                      <a:pt x="29" y="0"/>
                      <a:pt x="29" y="0"/>
                      <a:pt x="28" y="1"/>
                    </a:cubicBezTo>
                    <a:cubicBezTo>
                      <a:pt x="0" y="47"/>
                      <a:pt x="0" y="47"/>
                      <a:pt x="0" y="47"/>
                    </a:cubicBezTo>
                    <a:cubicBezTo>
                      <a:pt x="0" y="47"/>
                      <a:pt x="0" y="48"/>
                      <a:pt x="0" y="48"/>
                    </a:cubicBezTo>
                    <a:cubicBezTo>
                      <a:pt x="0" y="49"/>
                      <a:pt x="0" y="49"/>
                      <a:pt x="1" y="49"/>
                    </a:cubicBezTo>
                    <a:cubicBezTo>
                      <a:pt x="9" y="53"/>
                      <a:pt x="17" y="55"/>
                      <a:pt x="26" y="55"/>
                    </a:cubicBezTo>
                    <a:cubicBezTo>
                      <a:pt x="41" y="55"/>
                      <a:pt x="55" y="50"/>
                      <a:pt x="66" y="40"/>
                    </a:cubicBezTo>
                    <a:cubicBezTo>
                      <a:pt x="77" y="30"/>
                      <a:pt x="84" y="17"/>
                      <a:pt x="85" y="2"/>
                    </a:cubicBezTo>
                    <a:cubicBezTo>
                      <a:pt x="85" y="2"/>
                      <a:pt x="85" y="1"/>
                      <a:pt x="85" y="1"/>
                    </a:cubicBezTo>
                    <a:cubicBezTo>
                      <a:pt x="84" y="0"/>
                      <a:pt x="84" y="0"/>
                      <a:pt x="83" y="0"/>
                    </a:cubicBezTo>
                    <a:close/>
                    <a:moveTo>
                      <a:pt x="83" y="0"/>
                    </a:moveTo>
                    <a:cubicBezTo>
                      <a:pt x="83" y="0"/>
                      <a:pt x="83" y="0"/>
                      <a:pt x="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grpSp>
          <p:nvGrpSpPr>
            <p:cNvPr id="8" name="Group 48"/>
            <p:cNvGrpSpPr/>
            <p:nvPr/>
          </p:nvGrpSpPr>
          <p:grpSpPr>
            <a:xfrm>
              <a:off x="7025097" y="2098082"/>
              <a:ext cx="606660" cy="539784"/>
              <a:chOff x="5189538" y="1973263"/>
              <a:chExt cx="403225" cy="358775"/>
            </a:xfrm>
          </p:grpSpPr>
          <p:sp>
            <p:nvSpPr>
              <p:cNvPr id="18" name="Freeform 12"/>
              <p:cNvSpPr>
                <a:spLocks noEditPoints="1"/>
              </p:cNvSpPr>
              <p:nvPr/>
            </p:nvSpPr>
            <p:spPr bwMode="auto">
              <a:xfrm>
                <a:off x="5310188" y="1973263"/>
                <a:ext cx="282575" cy="260350"/>
              </a:xfrm>
              <a:custGeom>
                <a:avLst/>
                <a:gdLst/>
                <a:ahLst/>
                <a:cxnLst>
                  <a:cxn ang="0">
                    <a:pos x="3" y="23"/>
                  </a:cxn>
                  <a:cxn ang="0">
                    <a:pos x="13" y="25"/>
                  </a:cxn>
                  <a:cxn ang="0">
                    <a:pos x="54" y="33"/>
                  </a:cxn>
                  <a:cxn ang="0">
                    <a:pos x="65" y="55"/>
                  </a:cxn>
                  <a:cxn ang="0">
                    <a:pos x="61" y="52"/>
                  </a:cxn>
                  <a:cxn ang="0">
                    <a:pos x="56" y="52"/>
                  </a:cxn>
                  <a:cxn ang="0">
                    <a:pos x="55" y="57"/>
                  </a:cxn>
                  <a:cxn ang="0">
                    <a:pos x="65" y="85"/>
                  </a:cxn>
                  <a:cxn ang="0">
                    <a:pos x="68" y="87"/>
                  </a:cxn>
                  <a:cxn ang="0">
                    <a:pos x="72" y="86"/>
                  </a:cxn>
                  <a:cxn ang="0">
                    <a:pos x="93" y="65"/>
                  </a:cxn>
                  <a:cxn ang="0">
                    <a:pos x="94" y="60"/>
                  </a:cxn>
                  <a:cxn ang="0">
                    <a:pos x="90" y="58"/>
                  </a:cxn>
                  <a:cxn ang="0">
                    <a:pos x="83" y="60"/>
                  </a:cxn>
                  <a:cxn ang="0">
                    <a:pos x="67" y="21"/>
                  </a:cxn>
                  <a:cxn ang="0">
                    <a:pos x="6" y="9"/>
                  </a:cxn>
                  <a:cxn ang="0">
                    <a:pos x="1" y="15"/>
                  </a:cxn>
                  <a:cxn ang="0">
                    <a:pos x="3" y="23"/>
                  </a:cxn>
                  <a:cxn ang="0">
                    <a:pos x="3" y="23"/>
                  </a:cxn>
                  <a:cxn ang="0">
                    <a:pos x="3" y="23"/>
                  </a:cxn>
                </a:cxnLst>
                <a:rect l="0" t="0" r="r" b="b"/>
                <a:pathLst>
                  <a:path w="95" h="87">
                    <a:moveTo>
                      <a:pt x="3" y="23"/>
                    </a:moveTo>
                    <a:cubicBezTo>
                      <a:pt x="6" y="26"/>
                      <a:pt x="10" y="27"/>
                      <a:pt x="13" y="25"/>
                    </a:cubicBezTo>
                    <a:cubicBezTo>
                      <a:pt x="27" y="20"/>
                      <a:pt x="43" y="22"/>
                      <a:pt x="54" y="33"/>
                    </a:cubicBezTo>
                    <a:cubicBezTo>
                      <a:pt x="60" y="39"/>
                      <a:pt x="64" y="47"/>
                      <a:pt x="65" y="55"/>
                    </a:cubicBezTo>
                    <a:cubicBezTo>
                      <a:pt x="61" y="52"/>
                      <a:pt x="61" y="52"/>
                      <a:pt x="61" y="52"/>
                    </a:cubicBezTo>
                    <a:cubicBezTo>
                      <a:pt x="59" y="51"/>
                      <a:pt x="57" y="51"/>
                      <a:pt x="56" y="52"/>
                    </a:cubicBezTo>
                    <a:cubicBezTo>
                      <a:pt x="55" y="53"/>
                      <a:pt x="54" y="55"/>
                      <a:pt x="55" y="57"/>
                    </a:cubicBezTo>
                    <a:cubicBezTo>
                      <a:pt x="65" y="85"/>
                      <a:pt x="65" y="85"/>
                      <a:pt x="65" y="85"/>
                    </a:cubicBezTo>
                    <a:cubicBezTo>
                      <a:pt x="66" y="86"/>
                      <a:pt x="67" y="87"/>
                      <a:pt x="68" y="87"/>
                    </a:cubicBezTo>
                    <a:cubicBezTo>
                      <a:pt x="69" y="87"/>
                      <a:pt x="71" y="87"/>
                      <a:pt x="72" y="86"/>
                    </a:cubicBezTo>
                    <a:cubicBezTo>
                      <a:pt x="93" y="65"/>
                      <a:pt x="93" y="65"/>
                      <a:pt x="93" y="65"/>
                    </a:cubicBezTo>
                    <a:cubicBezTo>
                      <a:pt x="94" y="64"/>
                      <a:pt x="95" y="62"/>
                      <a:pt x="94" y="60"/>
                    </a:cubicBezTo>
                    <a:cubicBezTo>
                      <a:pt x="93" y="59"/>
                      <a:pt x="91" y="58"/>
                      <a:pt x="90" y="58"/>
                    </a:cubicBezTo>
                    <a:cubicBezTo>
                      <a:pt x="83" y="60"/>
                      <a:pt x="83" y="60"/>
                      <a:pt x="83" y="60"/>
                    </a:cubicBezTo>
                    <a:cubicBezTo>
                      <a:pt x="83" y="46"/>
                      <a:pt x="77" y="31"/>
                      <a:pt x="67" y="21"/>
                    </a:cubicBezTo>
                    <a:cubicBezTo>
                      <a:pt x="50" y="4"/>
                      <a:pt x="26" y="0"/>
                      <a:pt x="6" y="9"/>
                    </a:cubicBezTo>
                    <a:cubicBezTo>
                      <a:pt x="4" y="10"/>
                      <a:pt x="1" y="12"/>
                      <a:pt x="1" y="15"/>
                    </a:cubicBezTo>
                    <a:cubicBezTo>
                      <a:pt x="0" y="18"/>
                      <a:pt x="1" y="21"/>
                      <a:pt x="3" y="23"/>
                    </a:cubicBezTo>
                    <a:close/>
                    <a:moveTo>
                      <a:pt x="3" y="23"/>
                    </a:moveTo>
                    <a:cubicBezTo>
                      <a:pt x="3" y="23"/>
                      <a:pt x="3" y="23"/>
                      <a:pt x="3" y="2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9" name="Freeform 13"/>
              <p:cNvSpPr>
                <a:spLocks noEditPoints="1"/>
              </p:cNvSpPr>
              <p:nvPr/>
            </p:nvSpPr>
            <p:spPr bwMode="auto">
              <a:xfrm>
                <a:off x="5189538" y="2071688"/>
                <a:ext cx="280988" cy="260350"/>
              </a:xfrm>
              <a:custGeom>
                <a:avLst/>
                <a:gdLst/>
                <a:ahLst/>
                <a:cxnLst>
                  <a:cxn ang="0">
                    <a:pos x="94" y="72"/>
                  </a:cxn>
                  <a:cxn ang="0">
                    <a:pos x="91" y="64"/>
                  </a:cxn>
                  <a:cxn ang="0">
                    <a:pos x="82" y="62"/>
                  </a:cxn>
                  <a:cxn ang="0">
                    <a:pos x="41" y="54"/>
                  </a:cxn>
                  <a:cxn ang="0">
                    <a:pos x="30" y="32"/>
                  </a:cxn>
                  <a:cxn ang="0">
                    <a:pos x="34" y="35"/>
                  </a:cxn>
                  <a:cxn ang="0">
                    <a:pos x="39" y="35"/>
                  </a:cxn>
                  <a:cxn ang="0">
                    <a:pos x="40" y="31"/>
                  </a:cxn>
                  <a:cxn ang="0">
                    <a:pos x="29" y="2"/>
                  </a:cxn>
                  <a:cxn ang="0">
                    <a:pos x="26" y="0"/>
                  </a:cxn>
                  <a:cxn ang="0">
                    <a:pos x="23" y="1"/>
                  </a:cxn>
                  <a:cxn ang="0">
                    <a:pos x="1" y="22"/>
                  </a:cxn>
                  <a:cxn ang="0">
                    <a:pos x="1" y="27"/>
                  </a:cxn>
                  <a:cxn ang="0">
                    <a:pos x="5" y="29"/>
                  </a:cxn>
                  <a:cxn ang="0">
                    <a:pos x="12" y="28"/>
                  </a:cxn>
                  <a:cxn ang="0">
                    <a:pos x="28" y="66"/>
                  </a:cxn>
                  <a:cxn ang="0">
                    <a:pos x="88" y="79"/>
                  </a:cxn>
                  <a:cxn ang="0">
                    <a:pos x="94" y="72"/>
                  </a:cxn>
                  <a:cxn ang="0">
                    <a:pos x="94" y="72"/>
                  </a:cxn>
                  <a:cxn ang="0">
                    <a:pos x="94" y="72"/>
                  </a:cxn>
                </a:cxnLst>
                <a:rect l="0" t="0" r="r" b="b"/>
                <a:pathLst>
                  <a:path w="94" h="87">
                    <a:moveTo>
                      <a:pt x="94" y="72"/>
                    </a:moveTo>
                    <a:cubicBezTo>
                      <a:pt x="94" y="69"/>
                      <a:pt x="93" y="66"/>
                      <a:pt x="91" y="64"/>
                    </a:cubicBezTo>
                    <a:cubicBezTo>
                      <a:pt x="89" y="61"/>
                      <a:pt x="85" y="61"/>
                      <a:pt x="82" y="62"/>
                    </a:cubicBezTo>
                    <a:cubicBezTo>
                      <a:pt x="68" y="68"/>
                      <a:pt x="52" y="65"/>
                      <a:pt x="41" y="54"/>
                    </a:cubicBezTo>
                    <a:cubicBezTo>
                      <a:pt x="34" y="48"/>
                      <a:pt x="31" y="40"/>
                      <a:pt x="30" y="32"/>
                    </a:cubicBezTo>
                    <a:cubicBezTo>
                      <a:pt x="34" y="35"/>
                      <a:pt x="34" y="35"/>
                      <a:pt x="34" y="35"/>
                    </a:cubicBezTo>
                    <a:cubicBezTo>
                      <a:pt x="35" y="36"/>
                      <a:pt x="37" y="36"/>
                      <a:pt x="39" y="35"/>
                    </a:cubicBezTo>
                    <a:cubicBezTo>
                      <a:pt x="40" y="34"/>
                      <a:pt x="41" y="32"/>
                      <a:pt x="40" y="31"/>
                    </a:cubicBezTo>
                    <a:cubicBezTo>
                      <a:pt x="29" y="2"/>
                      <a:pt x="29" y="2"/>
                      <a:pt x="29" y="2"/>
                    </a:cubicBezTo>
                    <a:cubicBezTo>
                      <a:pt x="29" y="1"/>
                      <a:pt x="28" y="0"/>
                      <a:pt x="26" y="0"/>
                    </a:cubicBezTo>
                    <a:cubicBezTo>
                      <a:pt x="25" y="0"/>
                      <a:pt x="24" y="0"/>
                      <a:pt x="23" y="1"/>
                    </a:cubicBezTo>
                    <a:cubicBezTo>
                      <a:pt x="1" y="22"/>
                      <a:pt x="1" y="22"/>
                      <a:pt x="1" y="22"/>
                    </a:cubicBezTo>
                    <a:cubicBezTo>
                      <a:pt x="0" y="24"/>
                      <a:pt x="0" y="25"/>
                      <a:pt x="1" y="27"/>
                    </a:cubicBezTo>
                    <a:cubicBezTo>
                      <a:pt x="2" y="28"/>
                      <a:pt x="3" y="29"/>
                      <a:pt x="5" y="29"/>
                    </a:cubicBezTo>
                    <a:cubicBezTo>
                      <a:pt x="12" y="28"/>
                      <a:pt x="12" y="28"/>
                      <a:pt x="12" y="28"/>
                    </a:cubicBezTo>
                    <a:cubicBezTo>
                      <a:pt x="12" y="42"/>
                      <a:pt x="17" y="56"/>
                      <a:pt x="28" y="66"/>
                    </a:cubicBezTo>
                    <a:cubicBezTo>
                      <a:pt x="44" y="83"/>
                      <a:pt x="68" y="87"/>
                      <a:pt x="88" y="79"/>
                    </a:cubicBezTo>
                    <a:cubicBezTo>
                      <a:pt x="91" y="77"/>
                      <a:pt x="93" y="75"/>
                      <a:pt x="94" y="72"/>
                    </a:cubicBezTo>
                    <a:close/>
                    <a:moveTo>
                      <a:pt x="94" y="72"/>
                    </a:moveTo>
                    <a:cubicBezTo>
                      <a:pt x="94" y="72"/>
                      <a:pt x="94" y="72"/>
                      <a:pt x="94" y="7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grpSp>
          <p:nvGrpSpPr>
            <p:cNvPr id="9" name="Group 51"/>
            <p:cNvGrpSpPr/>
            <p:nvPr/>
          </p:nvGrpSpPr>
          <p:grpSpPr>
            <a:xfrm>
              <a:off x="6984495" y="4601150"/>
              <a:ext cx="599495" cy="587552"/>
              <a:chOff x="5162551" y="3636963"/>
              <a:chExt cx="398463" cy="390525"/>
            </a:xfrm>
          </p:grpSpPr>
          <p:sp>
            <p:nvSpPr>
              <p:cNvPr id="15" name="Freeform 14"/>
              <p:cNvSpPr>
                <a:spLocks noEditPoints="1"/>
              </p:cNvSpPr>
              <p:nvPr/>
            </p:nvSpPr>
            <p:spPr bwMode="auto">
              <a:xfrm>
                <a:off x="5162551" y="3636963"/>
                <a:ext cx="233363" cy="234950"/>
              </a:xfrm>
              <a:custGeom>
                <a:avLst/>
                <a:gdLst/>
                <a:ahLst/>
                <a:cxnLst>
                  <a:cxn ang="0">
                    <a:pos x="9" y="48"/>
                  </a:cxn>
                  <a:cxn ang="0">
                    <a:pos x="12" y="55"/>
                  </a:cxn>
                  <a:cxn ang="0">
                    <a:pos x="8" y="59"/>
                  </a:cxn>
                  <a:cxn ang="0">
                    <a:pos x="8" y="64"/>
                  </a:cxn>
                  <a:cxn ang="0">
                    <a:pos x="14" y="70"/>
                  </a:cxn>
                  <a:cxn ang="0">
                    <a:pos x="19" y="70"/>
                  </a:cxn>
                  <a:cxn ang="0">
                    <a:pos x="23" y="67"/>
                  </a:cxn>
                  <a:cxn ang="0">
                    <a:pos x="31" y="70"/>
                  </a:cxn>
                  <a:cxn ang="0">
                    <a:pos x="31" y="75"/>
                  </a:cxn>
                  <a:cxn ang="0">
                    <a:pos x="35" y="79"/>
                  </a:cxn>
                  <a:cxn ang="0">
                    <a:pos x="43" y="79"/>
                  </a:cxn>
                  <a:cxn ang="0">
                    <a:pos x="47" y="75"/>
                  </a:cxn>
                  <a:cxn ang="0">
                    <a:pos x="47" y="70"/>
                  </a:cxn>
                  <a:cxn ang="0">
                    <a:pos x="55" y="67"/>
                  </a:cxn>
                  <a:cxn ang="0">
                    <a:pos x="59" y="70"/>
                  </a:cxn>
                  <a:cxn ang="0">
                    <a:pos x="64" y="70"/>
                  </a:cxn>
                  <a:cxn ang="0">
                    <a:pos x="70" y="64"/>
                  </a:cxn>
                  <a:cxn ang="0">
                    <a:pos x="70" y="59"/>
                  </a:cxn>
                  <a:cxn ang="0">
                    <a:pos x="67" y="55"/>
                  </a:cxn>
                  <a:cxn ang="0">
                    <a:pos x="70" y="48"/>
                  </a:cxn>
                  <a:cxn ang="0">
                    <a:pos x="75" y="47"/>
                  </a:cxn>
                  <a:cxn ang="0">
                    <a:pos x="78" y="43"/>
                  </a:cxn>
                  <a:cxn ang="0">
                    <a:pos x="78" y="35"/>
                  </a:cxn>
                  <a:cxn ang="0">
                    <a:pos x="75" y="31"/>
                  </a:cxn>
                  <a:cxn ang="0">
                    <a:pos x="70" y="31"/>
                  </a:cxn>
                  <a:cxn ang="0">
                    <a:pos x="67" y="23"/>
                  </a:cxn>
                  <a:cxn ang="0">
                    <a:pos x="70" y="20"/>
                  </a:cxn>
                  <a:cxn ang="0">
                    <a:pos x="70" y="15"/>
                  </a:cxn>
                  <a:cxn ang="0">
                    <a:pos x="64" y="9"/>
                  </a:cxn>
                  <a:cxn ang="0">
                    <a:pos x="59" y="8"/>
                  </a:cxn>
                  <a:cxn ang="0">
                    <a:pos x="56" y="11"/>
                  </a:cxn>
                  <a:cxn ang="0">
                    <a:pos x="48" y="8"/>
                  </a:cxn>
                  <a:cxn ang="0">
                    <a:pos x="47" y="3"/>
                  </a:cxn>
                  <a:cxn ang="0">
                    <a:pos x="44" y="0"/>
                  </a:cxn>
                  <a:cxn ang="0">
                    <a:pos x="35" y="0"/>
                  </a:cxn>
                  <a:cxn ang="0">
                    <a:pos x="32" y="3"/>
                  </a:cxn>
                  <a:cxn ang="0">
                    <a:pos x="31" y="8"/>
                  </a:cxn>
                  <a:cxn ang="0">
                    <a:pos x="23" y="12"/>
                  </a:cxn>
                  <a:cxn ang="0">
                    <a:pos x="19" y="8"/>
                  </a:cxn>
                  <a:cxn ang="0">
                    <a:pos x="14" y="9"/>
                  </a:cxn>
                  <a:cxn ang="0">
                    <a:pos x="8" y="15"/>
                  </a:cxn>
                  <a:cxn ang="0">
                    <a:pos x="8" y="20"/>
                  </a:cxn>
                  <a:cxn ang="0">
                    <a:pos x="11" y="24"/>
                  </a:cxn>
                  <a:cxn ang="0">
                    <a:pos x="8" y="31"/>
                  </a:cxn>
                  <a:cxn ang="0">
                    <a:pos x="3" y="32"/>
                  </a:cxn>
                  <a:cxn ang="0">
                    <a:pos x="0" y="35"/>
                  </a:cxn>
                  <a:cxn ang="0">
                    <a:pos x="0" y="44"/>
                  </a:cxn>
                  <a:cxn ang="0">
                    <a:pos x="3" y="47"/>
                  </a:cxn>
                  <a:cxn ang="0">
                    <a:pos x="9" y="48"/>
                  </a:cxn>
                  <a:cxn ang="0">
                    <a:pos x="39" y="25"/>
                  </a:cxn>
                  <a:cxn ang="0">
                    <a:pos x="53" y="39"/>
                  </a:cxn>
                  <a:cxn ang="0">
                    <a:pos x="39" y="53"/>
                  </a:cxn>
                  <a:cxn ang="0">
                    <a:pos x="25" y="39"/>
                  </a:cxn>
                  <a:cxn ang="0">
                    <a:pos x="39" y="25"/>
                  </a:cxn>
                  <a:cxn ang="0">
                    <a:pos x="39" y="25"/>
                  </a:cxn>
                  <a:cxn ang="0">
                    <a:pos x="39" y="25"/>
                  </a:cxn>
                </a:cxnLst>
                <a:rect l="0" t="0" r="r" b="b"/>
                <a:pathLst>
                  <a:path w="78" h="79">
                    <a:moveTo>
                      <a:pt x="9" y="48"/>
                    </a:moveTo>
                    <a:cubicBezTo>
                      <a:pt x="9" y="50"/>
                      <a:pt x="10" y="53"/>
                      <a:pt x="12" y="55"/>
                    </a:cubicBezTo>
                    <a:cubicBezTo>
                      <a:pt x="8" y="59"/>
                      <a:pt x="8" y="59"/>
                      <a:pt x="8" y="59"/>
                    </a:cubicBezTo>
                    <a:cubicBezTo>
                      <a:pt x="7" y="61"/>
                      <a:pt x="7" y="63"/>
                      <a:pt x="8" y="64"/>
                    </a:cubicBezTo>
                    <a:cubicBezTo>
                      <a:pt x="14" y="70"/>
                      <a:pt x="14" y="70"/>
                      <a:pt x="14" y="70"/>
                    </a:cubicBezTo>
                    <a:cubicBezTo>
                      <a:pt x="16" y="71"/>
                      <a:pt x="18" y="71"/>
                      <a:pt x="19" y="70"/>
                    </a:cubicBezTo>
                    <a:cubicBezTo>
                      <a:pt x="23" y="67"/>
                      <a:pt x="23" y="67"/>
                      <a:pt x="23" y="67"/>
                    </a:cubicBezTo>
                    <a:cubicBezTo>
                      <a:pt x="26" y="68"/>
                      <a:pt x="28" y="69"/>
                      <a:pt x="31" y="70"/>
                    </a:cubicBezTo>
                    <a:cubicBezTo>
                      <a:pt x="31" y="75"/>
                      <a:pt x="31" y="75"/>
                      <a:pt x="31" y="75"/>
                    </a:cubicBezTo>
                    <a:cubicBezTo>
                      <a:pt x="31" y="77"/>
                      <a:pt x="33" y="79"/>
                      <a:pt x="35" y="79"/>
                    </a:cubicBezTo>
                    <a:cubicBezTo>
                      <a:pt x="43" y="79"/>
                      <a:pt x="43" y="79"/>
                      <a:pt x="43" y="79"/>
                    </a:cubicBezTo>
                    <a:cubicBezTo>
                      <a:pt x="45" y="79"/>
                      <a:pt x="47" y="77"/>
                      <a:pt x="47" y="75"/>
                    </a:cubicBezTo>
                    <a:cubicBezTo>
                      <a:pt x="47" y="70"/>
                      <a:pt x="47" y="70"/>
                      <a:pt x="47" y="70"/>
                    </a:cubicBezTo>
                    <a:cubicBezTo>
                      <a:pt x="50" y="69"/>
                      <a:pt x="53" y="68"/>
                      <a:pt x="55" y="67"/>
                    </a:cubicBezTo>
                    <a:cubicBezTo>
                      <a:pt x="59" y="70"/>
                      <a:pt x="59" y="70"/>
                      <a:pt x="59" y="70"/>
                    </a:cubicBezTo>
                    <a:cubicBezTo>
                      <a:pt x="61" y="71"/>
                      <a:pt x="63" y="71"/>
                      <a:pt x="64" y="70"/>
                    </a:cubicBezTo>
                    <a:cubicBezTo>
                      <a:pt x="70" y="64"/>
                      <a:pt x="70" y="64"/>
                      <a:pt x="70" y="64"/>
                    </a:cubicBezTo>
                    <a:cubicBezTo>
                      <a:pt x="71" y="63"/>
                      <a:pt x="71" y="61"/>
                      <a:pt x="70" y="59"/>
                    </a:cubicBezTo>
                    <a:cubicBezTo>
                      <a:pt x="67" y="55"/>
                      <a:pt x="67" y="55"/>
                      <a:pt x="67" y="55"/>
                    </a:cubicBezTo>
                    <a:cubicBezTo>
                      <a:pt x="68" y="53"/>
                      <a:pt x="70" y="50"/>
                      <a:pt x="70" y="48"/>
                    </a:cubicBezTo>
                    <a:cubicBezTo>
                      <a:pt x="75" y="47"/>
                      <a:pt x="75" y="47"/>
                      <a:pt x="75" y="47"/>
                    </a:cubicBezTo>
                    <a:cubicBezTo>
                      <a:pt x="77" y="47"/>
                      <a:pt x="78" y="45"/>
                      <a:pt x="78" y="43"/>
                    </a:cubicBezTo>
                    <a:cubicBezTo>
                      <a:pt x="78" y="35"/>
                      <a:pt x="78" y="35"/>
                      <a:pt x="78" y="35"/>
                    </a:cubicBezTo>
                    <a:cubicBezTo>
                      <a:pt x="78" y="33"/>
                      <a:pt x="77" y="32"/>
                      <a:pt x="75" y="31"/>
                    </a:cubicBezTo>
                    <a:cubicBezTo>
                      <a:pt x="70" y="31"/>
                      <a:pt x="70" y="31"/>
                      <a:pt x="70" y="31"/>
                    </a:cubicBezTo>
                    <a:cubicBezTo>
                      <a:pt x="70" y="28"/>
                      <a:pt x="69" y="26"/>
                      <a:pt x="67" y="23"/>
                    </a:cubicBezTo>
                    <a:cubicBezTo>
                      <a:pt x="70" y="20"/>
                      <a:pt x="70" y="20"/>
                      <a:pt x="70" y="20"/>
                    </a:cubicBezTo>
                    <a:cubicBezTo>
                      <a:pt x="71" y="18"/>
                      <a:pt x="71" y="16"/>
                      <a:pt x="70" y="15"/>
                    </a:cubicBezTo>
                    <a:cubicBezTo>
                      <a:pt x="64" y="9"/>
                      <a:pt x="64" y="9"/>
                      <a:pt x="64" y="9"/>
                    </a:cubicBezTo>
                    <a:cubicBezTo>
                      <a:pt x="63" y="7"/>
                      <a:pt x="61" y="7"/>
                      <a:pt x="59" y="8"/>
                    </a:cubicBezTo>
                    <a:cubicBezTo>
                      <a:pt x="56" y="11"/>
                      <a:pt x="56" y="11"/>
                      <a:pt x="56" y="11"/>
                    </a:cubicBezTo>
                    <a:cubicBezTo>
                      <a:pt x="53" y="10"/>
                      <a:pt x="51" y="9"/>
                      <a:pt x="48" y="8"/>
                    </a:cubicBezTo>
                    <a:cubicBezTo>
                      <a:pt x="47" y="3"/>
                      <a:pt x="47" y="3"/>
                      <a:pt x="47" y="3"/>
                    </a:cubicBezTo>
                    <a:cubicBezTo>
                      <a:pt x="47" y="2"/>
                      <a:pt x="45" y="0"/>
                      <a:pt x="44" y="0"/>
                    </a:cubicBezTo>
                    <a:cubicBezTo>
                      <a:pt x="35" y="0"/>
                      <a:pt x="35" y="0"/>
                      <a:pt x="35" y="0"/>
                    </a:cubicBezTo>
                    <a:cubicBezTo>
                      <a:pt x="33" y="0"/>
                      <a:pt x="32" y="2"/>
                      <a:pt x="32" y="3"/>
                    </a:cubicBezTo>
                    <a:cubicBezTo>
                      <a:pt x="31" y="8"/>
                      <a:pt x="31" y="8"/>
                      <a:pt x="31" y="8"/>
                    </a:cubicBezTo>
                    <a:cubicBezTo>
                      <a:pt x="28" y="9"/>
                      <a:pt x="26" y="10"/>
                      <a:pt x="23" y="12"/>
                    </a:cubicBezTo>
                    <a:cubicBezTo>
                      <a:pt x="19" y="8"/>
                      <a:pt x="19" y="8"/>
                      <a:pt x="19" y="8"/>
                    </a:cubicBezTo>
                    <a:cubicBezTo>
                      <a:pt x="18" y="7"/>
                      <a:pt x="16" y="7"/>
                      <a:pt x="14" y="9"/>
                    </a:cubicBezTo>
                    <a:cubicBezTo>
                      <a:pt x="8" y="15"/>
                      <a:pt x="8" y="15"/>
                      <a:pt x="8" y="15"/>
                    </a:cubicBezTo>
                    <a:cubicBezTo>
                      <a:pt x="7" y="16"/>
                      <a:pt x="7" y="18"/>
                      <a:pt x="8" y="20"/>
                    </a:cubicBezTo>
                    <a:cubicBezTo>
                      <a:pt x="11" y="24"/>
                      <a:pt x="11" y="24"/>
                      <a:pt x="11" y="24"/>
                    </a:cubicBezTo>
                    <a:cubicBezTo>
                      <a:pt x="10" y="26"/>
                      <a:pt x="9" y="29"/>
                      <a:pt x="8" y="31"/>
                    </a:cubicBezTo>
                    <a:cubicBezTo>
                      <a:pt x="3" y="32"/>
                      <a:pt x="3" y="32"/>
                      <a:pt x="3" y="32"/>
                    </a:cubicBezTo>
                    <a:cubicBezTo>
                      <a:pt x="1" y="32"/>
                      <a:pt x="0" y="33"/>
                      <a:pt x="0" y="35"/>
                    </a:cubicBezTo>
                    <a:cubicBezTo>
                      <a:pt x="0" y="44"/>
                      <a:pt x="0" y="44"/>
                      <a:pt x="0" y="44"/>
                    </a:cubicBezTo>
                    <a:cubicBezTo>
                      <a:pt x="0" y="46"/>
                      <a:pt x="1" y="47"/>
                      <a:pt x="3" y="47"/>
                    </a:cubicBezTo>
                    <a:lnTo>
                      <a:pt x="9" y="48"/>
                    </a:lnTo>
                    <a:close/>
                    <a:moveTo>
                      <a:pt x="39" y="25"/>
                    </a:moveTo>
                    <a:cubicBezTo>
                      <a:pt x="47" y="25"/>
                      <a:pt x="53" y="31"/>
                      <a:pt x="53" y="39"/>
                    </a:cubicBezTo>
                    <a:cubicBezTo>
                      <a:pt x="53" y="47"/>
                      <a:pt x="47" y="53"/>
                      <a:pt x="39" y="53"/>
                    </a:cubicBezTo>
                    <a:cubicBezTo>
                      <a:pt x="32" y="53"/>
                      <a:pt x="25" y="47"/>
                      <a:pt x="25" y="39"/>
                    </a:cubicBezTo>
                    <a:cubicBezTo>
                      <a:pt x="25" y="31"/>
                      <a:pt x="32" y="25"/>
                      <a:pt x="39" y="25"/>
                    </a:cubicBezTo>
                    <a:close/>
                    <a:moveTo>
                      <a:pt x="39" y="25"/>
                    </a:moveTo>
                    <a:cubicBezTo>
                      <a:pt x="39" y="25"/>
                      <a:pt x="39" y="25"/>
                      <a:pt x="39" y="25"/>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6" name="Freeform 15"/>
              <p:cNvSpPr>
                <a:spLocks noEditPoints="1"/>
              </p:cNvSpPr>
              <p:nvPr/>
            </p:nvSpPr>
            <p:spPr bwMode="auto">
              <a:xfrm>
                <a:off x="5365751" y="3756025"/>
                <a:ext cx="195263" cy="193675"/>
              </a:xfrm>
              <a:custGeom>
                <a:avLst/>
                <a:gdLst/>
                <a:ahLst/>
                <a:cxnLst>
                  <a:cxn ang="0">
                    <a:pos x="55" y="10"/>
                  </a:cxn>
                  <a:cxn ang="0">
                    <a:pos x="51" y="6"/>
                  </a:cxn>
                  <a:cxn ang="0">
                    <a:pos x="46" y="6"/>
                  </a:cxn>
                  <a:cxn ang="0">
                    <a:pos x="44" y="9"/>
                  </a:cxn>
                  <a:cxn ang="0">
                    <a:pos x="37" y="7"/>
                  </a:cxn>
                  <a:cxn ang="0">
                    <a:pos x="36" y="3"/>
                  </a:cxn>
                  <a:cxn ang="0">
                    <a:pos x="32" y="0"/>
                  </a:cxn>
                  <a:cxn ang="0">
                    <a:pos x="27" y="1"/>
                  </a:cxn>
                  <a:cxn ang="0">
                    <a:pos x="23" y="4"/>
                  </a:cxn>
                  <a:cxn ang="0">
                    <a:pos x="23" y="8"/>
                  </a:cxn>
                  <a:cxn ang="0">
                    <a:pos x="17" y="11"/>
                  </a:cxn>
                  <a:cxn ang="0">
                    <a:pos x="14" y="9"/>
                  </a:cxn>
                  <a:cxn ang="0">
                    <a:pos x="9" y="10"/>
                  </a:cxn>
                  <a:cxn ang="0">
                    <a:pos x="6" y="14"/>
                  </a:cxn>
                  <a:cxn ang="0">
                    <a:pos x="6" y="19"/>
                  </a:cxn>
                  <a:cxn ang="0">
                    <a:pos x="8" y="22"/>
                  </a:cxn>
                  <a:cxn ang="0">
                    <a:pos x="6" y="28"/>
                  </a:cxn>
                  <a:cxn ang="0">
                    <a:pos x="3" y="29"/>
                  </a:cxn>
                  <a:cxn ang="0">
                    <a:pos x="0" y="33"/>
                  </a:cxn>
                  <a:cxn ang="0">
                    <a:pos x="0" y="38"/>
                  </a:cxn>
                  <a:cxn ang="0">
                    <a:pos x="4" y="42"/>
                  </a:cxn>
                  <a:cxn ang="0">
                    <a:pos x="8" y="42"/>
                  </a:cxn>
                  <a:cxn ang="0">
                    <a:pos x="11" y="47"/>
                  </a:cxn>
                  <a:cxn ang="0">
                    <a:pos x="8" y="51"/>
                  </a:cxn>
                  <a:cxn ang="0">
                    <a:pos x="9" y="55"/>
                  </a:cxn>
                  <a:cxn ang="0">
                    <a:pos x="14" y="59"/>
                  </a:cxn>
                  <a:cxn ang="0">
                    <a:pos x="18" y="59"/>
                  </a:cxn>
                  <a:cxn ang="0">
                    <a:pos x="21" y="56"/>
                  </a:cxn>
                  <a:cxn ang="0">
                    <a:pos x="27" y="58"/>
                  </a:cxn>
                  <a:cxn ang="0">
                    <a:pos x="28" y="62"/>
                  </a:cxn>
                  <a:cxn ang="0">
                    <a:pos x="32" y="65"/>
                  </a:cxn>
                  <a:cxn ang="0">
                    <a:pos x="38" y="64"/>
                  </a:cxn>
                  <a:cxn ang="0">
                    <a:pos x="41" y="61"/>
                  </a:cxn>
                  <a:cxn ang="0">
                    <a:pos x="41" y="57"/>
                  </a:cxn>
                  <a:cxn ang="0">
                    <a:pos x="47" y="54"/>
                  </a:cxn>
                  <a:cxn ang="0">
                    <a:pos x="50" y="56"/>
                  </a:cxn>
                  <a:cxn ang="0">
                    <a:pos x="55" y="56"/>
                  </a:cxn>
                  <a:cxn ang="0">
                    <a:pos x="59" y="51"/>
                  </a:cxn>
                  <a:cxn ang="0">
                    <a:pos x="59" y="46"/>
                  </a:cxn>
                  <a:cxn ang="0">
                    <a:pos x="56" y="44"/>
                  </a:cxn>
                  <a:cxn ang="0">
                    <a:pos x="58" y="37"/>
                  </a:cxn>
                  <a:cxn ang="0">
                    <a:pos x="62" y="37"/>
                  </a:cxn>
                  <a:cxn ang="0">
                    <a:pos x="64" y="33"/>
                  </a:cxn>
                  <a:cxn ang="0">
                    <a:pos x="64" y="27"/>
                  </a:cxn>
                  <a:cxn ang="0">
                    <a:pos x="60" y="24"/>
                  </a:cxn>
                  <a:cxn ang="0">
                    <a:pos x="57" y="24"/>
                  </a:cxn>
                  <a:cxn ang="0">
                    <a:pos x="54" y="18"/>
                  </a:cxn>
                  <a:cxn ang="0">
                    <a:pos x="56" y="15"/>
                  </a:cxn>
                  <a:cxn ang="0">
                    <a:pos x="55" y="10"/>
                  </a:cxn>
                  <a:cxn ang="0">
                    <a:pos x="33" y="44"/>
                  </a:cxn>
                  <a:cxn ang="0">
                    <a:pos x="21" y="33"/>
                  </a:cxn>
                  <a:cxn ang="0">
                    <a:pos x="31" y="21"/>
                  </a:cxn>
                  <a:cxn ang="0">
                    <a:pos x="44" y="31"/>
                  </a:cxn>
                  <a:cxn ang="0">
                    <a:pos x="33" y="44"/>
                  </a:cxn>
                  <a:cxn ang="0">
                    <a:pos x="33" y="44"/>
                  </a:cxn>
                  <a:cxn ang="0">
                    <a:pos x="33" y="44"/>
                  </a:cxn>
                </a:cxnLst>
                <a:rect l="0" t="0" r="r" b="b"/>
                <a:pathLst>
                  <a:path w="65" h="65">
                    <a:moveTo>
                      <a:pt x="55" y="10"/>
                    </a:moveTo>
                    <a:cubicBezTo>
                      <a:pt x="51" y="6"/>
                      <a:pt x="51" y="6"/>
                      <a:pt x="51" y="6"/>
                    </a:cubicBezTo>
                    <a:cubicBezTo>
                      <a:pt x="49" y="5"/>
                      <a:pt x="47" y="5"/>
                      <a:pt x="46" y="6"/>
                    </a:cubicBezTo>
                    <a:cubicBezTo>
                      <a:pt x="44" y="9"/>
                      <a:pt x="44" y="9"/>
                      <a:pt x="44" y="9"/>
                    </a:cubicBezTo>
                    <a:cubicBezTo>
                      <a:pt x="41" y="8"/>
                      <a:pt x="39" y="7"/>
                      <a:pt x="37" y="7"/>
                    </a:cubicBezTo>
                    <a:cubicBezTo>
                      <a:pt x="36" y="3"/>
                      <a:pt x="36" y="3"/>
                      <a:pt x="36" y="3"/>
                    </a:cubicBezTo>
                    <a:cubicBezTo>
                      <a:pt x="36" y="1"/>
                      <a:pt x="34" y="0"/>
                      <a:pt x="32" y="0"/>
                    </a:cubicBezTo>
                    <a:cubicBezTo>
                      <a:pt x="27" y="1"/>
                      <a:pt x="27" y="1"/>
                      <a:pt x="27" y="1"/>
                    </a:cubicBezTo>
                    <a:cubicBezTo>
                      <a:pt x="25" y="1"/>
                      <a:pt x="23" y="2"/>
                      <a:pt x="23" y="4"/>
                    </a:cubicBezTo>
                    <a:cubicBezTo>
                      <a:pt x="23" y="8"/>
                      <a:pt x="23" y="8"/>
                      <a:pt x="23" y="8"/>
                    </a:cubicBezTo>
                    <a:cubicBezTo>
                      <a:pt x="21" y="9"/>
                      <a:pt x="19" y="10"/>
                      <a:pt x="17" y="11"/>
                    </a:cubicBezTo>
                    <a:cubicBezTo>
                      <a:pt x="14" y="9"/>
                      <a:pt x="14" y="9"/>
                      <a:pt x="14" y="9"/>
                    </a:cubicBezTo>
                    <a:cubicBezTo>
                      <a:pt x="13" y="8"/>
                      <a:pt x="11" y="8"/>
                      <a:pt x="9" y="10"/>
                    </a:cubicBezTo>
                    <a:cubicBezTo>
                      <a:pt x="6" y="14"/>
                      <a:pt x="6" y="14"/>
                      <a:pt x="6" y="14"/>
                    </a:cubicBezTo>
                    <a:cubicBezTo>
                      <a:pt x="4" y="16"/>
                      <a:pt x="4" y="18"/>
                      <a:pt x="6" y="19"/>
                    </a:cubicBezTo>
                    <a:cubicBezTo>
                      <a:pt x="8" y="22"/>
                      <a:pt x="8" y="22"/>
                      <a:pt x="8" y="22"/>
                    </a:cubicBezTo>
                    <a:cubicBezTo>
                      <a:pt x="7" y="24"/>
                      <a:pt x="7" y="26"/>
                      <a:pt x="6" y="28"/>
                    </a:cubicBezTo>
                    <a:cubicBezTo>
                      <a:pt x="3" y="29"/>
                      <a:pt x="3" y="29"/>
                      <a:pt x="3" y="29"/>
                    </a:cubicBezTo>
                    <a:cubicBezTo>
                      <a:pt x="1" y="29"/>
                      <a:pt x="0" y="31"/>
                      <a:pt x="0" y="33"/>
                    </a:cubicBezTo>
                    <a:cubicBezTo>
                      <a:pt x="0" y="38"/>
                      <a:pt x="0" y="38"/>
                      <a:pt x="0" y="38"/>
                    </a:cubicBezTo>
                    <a:cubicBezTo>
                      <a:pt x="1" y="40"/>
                      <a:pt x="2" y="42"/>
                      <a:pt x="4" y="42"/>
                    </a:cubicBezTo>
                    <a:cubicBezTo>
                      <a:pt x="8" y="42"/>
                      <a:pt x="8" y="42"/>
                      <a:pt x="8" y="42"/>
                    </a:cubicBezTo>
                    <a:cubicBezTo>
                      <a:pt x="9" y="44"/>
                      <a:pt x="9" y="45"/>
                      <a:pt x="11" y="47"/>
                    </a:cubicBezTo>
                    <a:cubicBezTo>
                      <a:pt x="8" y="51"/>
                      <a:pt x="8" y="51"/>
                      <a:pt x="8" y="51"/>
                    </a:cubicBezTo>
                    <a:cubicBezTo>
                      <a:pt x="7" y="52"/>
                      <a:pt x="8" y="54"/>
                      <a:pt x="9" y="55"/>
                    </a:cubicBezTo>
                    <a:cubicBezTo>
                      <a:pt x="14" y="59"/>
                      <a:pt x="14" y="59"/>
                      <a:pt x="14" y="59"/>
                    </a:cubicBezTo>
                    <a:cubicBezTo>
                      <a:pt x="15" y="60"/>
                      <a:pt x="17" y="60"/>
                      <a:pt x="18" y="59"/>
                    </a:cubicBezTo>
                    <a:cubicBezTo>
                      <a:pt x="21" y="56"/>
                      <a:pt x="21" y="56"/>
                      <a:pt x="21" y="56"/>
                    </a:cubicBezTo>
                    <a:cubicBezTo>
                      <a:pt x="23" y="57"/>
                      <a:pt x="25" y="58"/>
                      <a:pt x="27" y="58"/>
                    </a:cubicBezTo>
                    <a:cubicBezTo>
                      <a:pt x="28" y="62"/>
                      <a:pt x="28" y="62"/>
                      <a:pt x="28" y="62"/>
                    </a:cubicBezTo>
                    <a:cubicBezTo>
                      <a:pt x="28" y="64"/>
                      <a:pt x="30" y="65"/>
                      <a:pt x="32" y="65"/>
                    </a:cubicBezTo>
                    <a:cubicBezTo>
                      <a:pt x="38" y="64"/>
                      <a:pt x="38" y="64"/>
                      <a:pt x="38" y="64"/>
                    </a:cubicBezTo>
                    <a:cubicBezTo>
                      <a:pt x="39" y="64"/>
                      <a:pt x="41" y="63"/>
                      <a:pt x="41" y="61"/>
                    </a:cubicBezTo>
                    <a:cubicBezTo>
                      <a:pt x="41" y="57"/>
                      <a:pt x="41" y="57"/>
                      <a:pt x="41" y="57"/>
                    </a:cubicBezTo>
                    <a:cubicBezTo>
                      <a:pt x="43" y="56"/>
                      <a:pt x="45" y="55"/>
                      <a:pt x="47" y="54"/>
                    </a:cubicBezTo>
                    <a:cubicBezTo>
                      <a:pt x="50" y="56"/>
                      <a:pt x="50" y="56"/>
                      <a:pt x="50" y="56"/>
                    </a:cubicBezTo>
                    <a:cubicBezTo>
                      <a:pt x="52" y="57"/>
                      <a:pt x="54" y="57"/>
                      <a:pt x="55" y="56"/>
                    </a:cubicBezTo>
                    <a:cubicBezTo>
                      <a:pt x="59" y="51"/>
                      <a:pt x="59" y="51"/>
                      <a:pt x="59" y="51"/>
                    </a:cubicBezTo>
                    <a:cubicBezTo>
                      <a:pt x="60" y="50"/>
                      <a:pt x="60" y="48"/>
                      <a:pt x="59" y="46"/>
                    </a:cubicBezTo>
                    <a:cubicBezTo>
                      <a:pt x="56" y="44"/>
                      <a:pt x="56" y="44"/>
                      <a:pt x="56" y="44"/>
                    </a:cubicBezTo>
                    <a:cubicBezTo>
                      <a:pt x="57" y="42"/>
                      <a:pt x="58" y="39"/>
                      <a:pt x="58" y="37"/>
                    </a:cubicBezTo>
                    <a:cubicBezTo>
                      <a:pt x="62" y="37"/>
                      <a:pt x="62" y="37"/>
                      <a:pt x="62" y="37"/>
                    </a:cubicBezTo>
                    <a:cubicBezTo>
                      <a:pt x="63" y="36"/>
                      <a:pt x="65" y="35"/>
                      <a:pt x="64" y="33"/>
                    </a:cubicBezTo>
                    <a:cubicBezTo>
                      <a:pt x="64" y="27"/>
                      <a:pt x="64" y="27"/>
                      <a:pt x="64" y="27"/>
                    </a:cubicBezTo>
                    <a:cubicBezTo>
                      <a:pt x="64" y="25"/>
                      <a:pt x="62" y="24"/>
                      <a:pt x="60" y="24"/>
                    </a:cubicBezTo>
                    <a:cubicBezTo>
                      <a:pt x="57" y="24"/>
                      <a:pt x="57" y="24"/>
                      <a:pt x="57" y="24"/>
                    </a:cubicBezTo>
                    <a:cubicBezTo>
                      <a:pt x="56" y="21"/>
                      <a:pt x="55" y="20"/>
                      <a:pt x="54" y="18"/>
                    </a:cubicBezTo>
                    <a:cubicBezTo>
                      <a:pt x="56" y="15"/>
                      <a:pt x="56" y="15"/>
                      <a:pt x="56" y="15"/>
                    </a:cubicBezTo>
                    <a:cubicBezTo>
                      <a:pt x="57" y="13"/>
                      <a:pt x="57" y="11"/>
                      <a:pt x="55" y="10"/>
                    </a:cubicBezTo>
                    <a:close/>
                    <a:moveTo>
                      <a:pt x="33" y="44"/>
                    </a:moveTo>
                    <a:cubicBezTo>
                      <a:pt x="27" y="44"/>
                      <a:pt x="21" y="40"/>
                      <a:pt x="21" y="33"/>
                    </a:cubicBezTo>
                    <a:cubicBezTo>
                      <a:pt x="20" y="27"/>
                      <a:pt x="25" y="21"/>
                      <a:pt x="31" y="21"/>
                    </a:cubicBezTo>
                    <a:cubicBezTo>
                      <a:pt x="38" y="20"/>
                      <a:pt x="43" y="25"/>
                      <a:pt x="44" y="31"/>
                    </a:cubicBezTo>
                    <a:cubicBezTo>
                      <a:pt x="44" y="38"/>
                      <a:pt x="40" y="43"/>
                      <a:pt x="33" y="44"/>
                    </a:cubicBezTo>
                    <a:close/>
                    <a:moveTo>
                      <a:pt x="33" y="44"/>
                    </a:moveTo>
                    <a:cubicBezTo>
                      <a:pt x="33" y="44"/>
                      <a:pt x="33" y="44"/>
                      <a:pt x="33" y="4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7" name="Freeform 16"/>
              <p:cNvSpPr>
                <a:spLocks noEditPoints="1"/>
              </p:cNvSpPr>
              <p:nvPr/>
            </p:nvSpPr>
            <p:spPr bwMode="auto">
              <a:xfrm>
                <a:off x="5240338" y="3871913"/>
                <a:ext cx="155575" cy="155575"/>
              </a:xfrm>
              <a:custGeom>
                <a:avLst/>
                <a:gdLst/>
                <a:ahLst/>
                <a:cxnLst>
                  <a:cxn ang="0">
                    <a:pos x="3" y="21"/>
                  </a:cxn>
                  <a:cxn ang="0">
                    <a:pos x="0" y="24"/>
                  </a:cxn>
                  <a:cxn ang="0">
                    <a:pos x="0" y="28"/>
                  </a:cxn>
                  <a:cxn ang="0">
                    <a:pos x="3" y="31"/>
                  </a:cxn>
                  <a:cxn ang="0">
                    <a:pos x="6" y="32"/>
                  </a:cxn>
                  <a:cxn ang="0">
                    <a:pos x="7" y="36"/>
                  </a:cxn>
                  <a:cxn ang="0">
                    <a:pos x="6" y="38"/>
                  </a:cxn>
                  <a:cxn ang="0">
                    <a:pos x="6" y="43"/>
                  </a:cxn>
                  <a:cxn ang="0">
                    <a:pos x="9" y="45"/>
                  </a:cxn>
                  <a:cxn ang="0">
                    <a:pos x="13" y="46"/>
                  </a:cxn>
                  <a:cxn ang="0">
                    <a:pos x="15" y="44"/>
                  </a:cxn>
                  <a:cxn ang="0">
                    <a:pos x="20" y="46"/>
                  </a:cxn>
                  <a:cxn ang="0">
                    <a:pos x="20" y="49"/>
                  </a:cxn>
                  <a:cxn ang="0">
                    <a:pos x="24" y="52"/>
                  </a:cxn>
                  <a:cxn ang="0">
                    <a:pos x="27" y="52"/>
                  </a:cxn>
                  <a:cxn ang="0">
                    <a:pos x="31" y="49"/>
                  </a:cxn>
                  <a:cxn ang="0">
                    <a:pos x="31" y="47"/>
                  </a:cxn>
                  <a:cxn ang="0">
                    <a:pos x="36" y="45"/>
                  </a:cxn>
                  <a:cxn ang="0">
                    <a:pos x="38" y="46"/>
                  </a:cxn>
                  <a:cxn ang="0">
                    <a:pos x="43" y="46"/>
                  </a:cxn>
                  <a:cxn ang="0">
                    <a:pos x="46" y="43"/>
                  </a:cxn>
                  <a:cxn ang="0">
                    <a:pos x="46" y="39"/>
                  </a:cxn>
                  <a:cxn ang="0">
                    <a:pos x="45" y="37"/>
                  </a:cxn>
                  <a:cxn ang="0">
                    <a:pos x="47" y="32"/>
                  </a:cxn>
                  <a:cxn ang="0">
                    <a:pos x="49" y="32"/>
                  </a:cxn>
                  <a:cxn ang="0">
                    <a:pos x="52" y="28"/>
                  </a:cxn>
                  <a:cxn ang="0">
                    <a:pos x="52" y="24"/>
                  </a:cxn>
                  <a:cxn ang="0">
                    <a:pos x="49" y="21"/>
                  </a:cxn>
                  <a:cxn ang="0">
                    <a:pos x="47" y="21"/>
                  </a:cxn>
                  <a:cxn ang="0">
                    <a:pos x="45" y="16"/>
                  </a:cxn>
                  <a:cxn ang="0">
                    <a:pos x="46" y="14"/>
                  </a:cxn>
                  <a:cxn ang="0">
                    <a:pos x="46" y="9"/>
                  </a:cxn>
                  <a:cxn ang="0">
                    <a:pos x="44" y="7"/>
                  </a:cxn>
                  <a:cxn ang="0">
                    <a:pos x="39" y="6"/>
                  </a:cxn>
                  <a:cxn ang="0">
                    <a:pos x="37" y="8"/>
                  </a:cxn>
                  <a:cxn ang="0">
                    <a:pos x="32" y="5"/>
                  </a:cxn>
                  <a:cxn ang="0">
                    <a:pos x="32" y="3"/>
                  </a:cxn>
                  <a:cxn ang="0">
                    <a:pos x="28" y="0"/>
                  </a:cxn>
                  <a:cxn ang="0">
                    <a:pos x="25" y="0"/>
                  </a:cxn>
                  <a:cxn ang="0">
                    <a:pos x="21" y="3"/>
                  </a:cxn>
                  <a:cxn ang="0">
                    <a:pos x="21" y="5"/>
                  </a:cxn>
                  <a:cxn ang="0">
                    <a:pos x="16" y="7"/>
                  </a:cxn>
                  <a:cxn ang="0">
                    <a:pos x="14" y="6"/>
                  </a:cxn>
                  <a:cxn ang="0">
                    <a:pos x="9" y="6"/>
                  </a:cxn>
                  <a:cxn ang="0">
                    <a:pos x="6" y="9"/>
                  </a:cxn>
                  <a:cxn ang="0">
                    <a:pos x="6" y="13"/>
                  </a:cxn>
                  <a:cxn ang="0">
                    <a:pos x="8" y="15"/>
                  </a:cxn>
                  <a:cxn ang="0">
                    <a:pos x="6" y="20"/>
                  </a:cxn>
                  <a:cxn ang="0">
                    <a:pos x="3" y="21"/>
                  </a:cxn>
                  <a:cxn ang="0">
                    <a:pos x="26" y="16"/>
                  </a:cxn>
                  <a:cxn ang="0">
                    <a:pos x="36" y="26"/>
                  </a:cxn>
                  <a:cxn ang="0">
                    <a:pos x="26" y="35"/>
                  </a:cxn>
                  <a:cxn ang="0">
                    <a:pos x="17" y="26"/>
                  </a:cxn>
                  <a:cxn ang="0">
                    <a:pos x="26" y="16"/>
                  </a:cxn>
                  <a:cxn ang="0">
                    <a:pos x="26" y="16"/>
                  </a:cxn>
                  <a:cxn ang="0">
                    <a:pos x="26" y="16"/>
                  </a:cxn>
                </a:cxnLst>
                <a:rect l="0" t="0" r="r" b="b"/>
                <a:pathLst>
                  <a:path w="52" h="52">
                    <a:moveTo>
                      <a:pt x="3" y="21"/>
                    </a:moveTo>
                    <a:cubicBezTo>
                      <a:pt x="1" y="21"/>
                      <a:pt x="0" y="22"/>
                      <a:pt x="0" y="24"/>
                    </a:cubicBezTo>
                    <a:cubicBezTo>
                      <a:pt x="0" y="28"/>
                      <a:pt x="0" y="28"/>
                      <a:pt x="0" y="28"/>
                    </a:cubicBezTo>
                    <a:cubicBezTo>
                      <a:pt x="0" y="29"/>
                      <a:pt x="1" y="31"/>
                      <a:pt x="3" y="31"/>
                    </a:cubicBezTo>
                    <a:cubicBezTo>
                      <a:pt x="6" y="32"/>
                      <a:pt x="6" y="32"/>
                      <a:pt x="6" y="32"/>
                    </a:cubicBezTo>
                    <a:cubicBezTo>
                      <a:pt x="6" y="33"/>
                      <a:pt x="7" y="35"/>
                      <a:pt x="7" y="36"/>
                    </a:cubicBezTo>
                    <a:cubicBezTo>
                      <a:pt x="6" y="38"/>
                      <a:pt x="6" y="38"/>
                      <a:pt x="6" y="38"/>
                    </a:cubicBezTo>
                    <a:cubicBezTo>
                      <a:pt x="5" y="40"/>
                      <a:pt x="5" y="42"/>
                      <a:pt x="6" y="43"/>
                    </a:cubicBezTo>
                    <a:cubicBezTo>
                      <a:pt x="9" y="45"/>
                      <a:pt x="9" y="45"/>
                      <a:pt x="9" y="45"/>
                    </a:cubicBezTo>
                    <a:cubicBezTo>
                      <a:pt x="10" y="47"/>
                      <a:pt x="12" y="47"/>
                      <a:pt x="13" y="46"/>
                    </a:cubicBezTo>
                    <a:cubicBezTo>
                      <a:pt x="15" y="44"/>
                      <a:pt x="15" y="44"/>
                      <a:pt x="15" y="44"/>
                    </a:cubicBezTo>
                    <a:cubicBezTo>
                      <a:pt x="17" y="45"/>
                      <a:pt x="18" y="46"/>
                      <a:pt x="20" y="46"/>
                    </a:cubicBezTo>
                    <a:cubicBezTo>
                      <a:pt x="20" y="49"/>
                      <a:pt x="20" y="49"/>
                      <a:pt x="20" y="49"/>
                    </a:cubicBezTo>
                    <a:cubicBezTo>
                      <a:pt x="21" y="51"/>
                      <a:pt x="22" y="52"/>
                      <a:pt x="24" y="52"/>
                    </a:cubicBezTo>
                    <a:cubicBezTo>
                      <a:pt x="27" y="52"/>
                      <a:pt x="27" y="52"/>
                      <a:pt x="27" y="52"/>
                    </a:cubicBezTo>
                    <a:cubicBezTo>
                      <a:pt x="29" y="52"/>
                      <a:pt x="31" y="51"/>
                      <a:pt x="31" y="49"/>
                    </a:cubicBezTo>
                    <a:cubicBezTo>
                      <a:pt x="31" y="47"/>
                      <a:pt x="31" y="47"/>
                      <a:pt x="31" y="47"/>
                    </a:cubicBezTo>
                    <a:cubicBezTo>
                      <a:pt x="33" y="46"/>
                      <a:pt x="35" y="45"/>
                      <a:pt x="36" y="45"/>
                    </a:cubicBezTo>
                    <a:cubicBezTo>
                      <a:pt x="38" y="46"/>
                      <a:pt x="38" y="46"/>
                      <a:pt x="38" y="46"/>
                    </a:cubicBezTo>
                    <a:cubicBezTo>
                      <a:pt x="40" y="47"/>
                      <a:pt x="42" y="47"/>
                      <a:pt x="43" y="46"/>
                    </a:cubicBezTo>
                    <a:cubicBezTo>
                      <a:pt x="46" y="43"/>
                      <a:pt x="46" y="43"/>
                      <a:pt x="46" y="43"/>
                    </a:cubicBezTo>
                    <a:cubicBezTo>
                      <a:pt x="47" y="42"/>
                      <a:pt x="47" y="40"/>
                      <a:pt x="46" y="39"/>
                    </a:cubicBezTo>
                    <a:cubicBezTo>
                      <a:pt x="45" y="37"/>
                      <a:pt x="45" y="37"/>
                      <a:pt x="45" y="37"/>
                    </a:cubicBezTo>
                    <a:cubicBezTo>
                      <a:pt x="45" y="35"/>
                      <a:pt x="46" y="33"/>
                      <a:pt x="47" y="32"/>
                    </a:cubicBezTo>
                    <a:cubicBezTo>
                      <a:pt x="49" y="32"/>
                      <a:pt x="49" y="32"/>
                      <a:pt x="49" y="32"/>
                    </a:cubicBezTo>
                    <a:cubicBezTo>
                      <a:pt x="51" y="31"/>
                      <a:pt x="52" y="30"/>
                      <a:pt x="52" y="28"/>
                    </a:cubicBezTo>
                    <a:cubicBezTo>
                      <a:pt x="52" y="24"/>
                      <a:pt x="52" y="24"/>
                      <a:pt x="52" y="24"/>
                    </a:cubicBezTo>
                    <a:cubicBezTo>
                      <a:pt x="52" y="23"/>
                      <a:pt x="51" y="21"/>
                      <a:pt x="49" y="21"/>
                    </a:cubicBezTo>
                    <a:cubicBezTo>
                      <a:pt x="47" y="21"/>
                      <a:pt x="47" y="21"/>
                      <a:pt x="47" y="21"/>
                    </a:cubicBezTo>
                    <a:cubicBezTo>
                      <a:pt x="46" y="19"/>
                      <a:pt x="46" y="17"/>
                      <a:pt x="45" y="16"/>
                    </a:cubicBezTo>
                    <a:cubicBezTo>
                      <a:pt x="46" y="14"/>
                      <a:pt x="46" y="14"/>
                      <a:pt x="46" y="14"/>
                    </a:cubicBezTo>
                    <a:cubicBezTo>
                      <a:pt x="47" y="12"/>
                      <a:pt x="47" y="10"/>
                      <a:pt x="46" y="9"/>
                    </a:cubicBezTo>
                    <a:cubicBezTo>
                      <a:pt x="44" y="7"/>
                      <a:pt x="44" y="7"/>
                      <a:pt x="44" y="7"/>
                    </a:cubicBezTo>
                    <a:cubicBezTo>
                      <a:pt x="42" y="5"/>
                      <a:pt x="40" y="5"/>
                      <a:pt x="39" y="6"/>
                    </a:cubicBezTo>
                    <a:cubicBezTo>
                      <a:pt x="37" y="8"/>
                      <a:pt x="37" y="8"/>
                      <a:pt x="37" y="8"/>
                    </a:cubicBezTo>
                    <a:cubicBezTo>
                      <a:pt x="36" y="7"/>
                      <a:pt x="34" y="6"/>
                      <a:pt x="32" y="5"/>
                    </a:cubicBezTo>
                    <a:cubicBezTo>
                      <a:pt x="32" y="3"/>
                      <a:pt x="32" y="3"/>
                      <a:pt x="32" y="3"/>
                    </a:cubicBezTo>
                    <a:cubicBezTo>
                      <a:pt x="32" y="1"/>
                      <a:pt x="30" y="0"/>
                      <a:pt x="28" y="0"/>
                    </a:cubicBezTo>
                    <a:cubicBezTo>
                      <a:pt x="25" y="0"/>
                      <a:pt x="25" y="0"/>
                      <a:pt x="25" y="0"/>
                    </a:cubicBezTo>
                    <a:cubicBezTo>
                      <a:pt x="23" y="0"/>
                      <a:pt x="21" y="1"/>
                      <a:pt x="21" y="3"/>
                    </a:cubicBezTo>
                    <a:cubicBezTo>
                      <a:pt x="21" y="5"/>
                      <a:pt x="21" y="5"/>
                      <a:pt x="21" y="5"/>
                    </a:cubicBezTo>
                    <a:cubicBezTo>
                      <a:pt x="19" y="6"/>
                      <a:pt x="17" y="6"/>
                      <a:pt x="16" y="7"/>
                    </a:cubicBezTo>
                    <a:cubicBezTo>
                      <a:pt x="14" y="6"/>
                      <a:pt x="14" y="6"/>
                      <a:pt x="14" y="6"/>
                    </a:cubicBezTo>
                    <a:cubicBezTo>
                      <a:pt x="12" y="5"/>
                      <a:pt x="10" y="5"/>
                      <a:pt x="9" y="6"/>
                    </a:cubicBezTo>
                    <a:cubicBezTo>
                      <a:pt x="6" y="9"/>
                      <a:pt x="6" y="9"/>
                      <a:pt x="6" y="9"/>
                    </a:cubicBezTo>
                    <a:cubicBezTo>
                      <a:pt x="5" y="10"/>
                      <a:pt x="5" y="12"/>
                      <a:pt x="6" y="13"/>
                    </a:cubicBezTo>
                    <a:cubicBezTo>
                      <a:pt x="8" y="15"/>
                      <a:pt x="8" y="15"/>
                      <a:pt x="8" y="15"/>
                    </a:cubicBezTo>
                    <a:cubicBezTo>
                      <a:pt x="7" y="17"/>
                      <a:pt x="6" y="19"/>
                      <a:pt x="6" y="20"/>
                    </a:cubicBezTo>
                    <a:lnTo>
                      <a:pt x="3" y="21"/>
                    </a:lnTo>
                    <a:close/>
                    <a:moveTo>
                      <a:pt x="26" y="16"/>
                    </a:moveTo>
                    <a:cubicBezTo>
                      <a:pt x="31" y="17"/>
                      <a:pt x="36" y="21"/>
                      <a:pt x="36" y="26"/>
                    </a:cubicBezTo>
                    <a:cubicBezTo>
                      <a:pt x="35" y="31"/>
                      <a:pt x="31" y="35"/>
                      <a:pt x="26" y="35"/>
                    </a:cubicBezTo>
                    <a:cubicBezTo>
                      <a:pt x="21" y="35"/>
                      <a:pt x="17" y="31"/>
                      <a:pt x="17" y="26"/>
                    </a:cubicBezTo>
                    <a:cubicBezTo>
                      <a:pt x="17" y="21"/>
                      <a:pt x="21" y="16"/>
                      <a:pt x="26" y="16"/>
                    </a:cubicBezTo>
                    <a:close/>
                    <a:moveTo>
                      <a:pt x="26" y="16"/>
                    </a:moveTo>
                    <a:cubicBezTo>
                      <a:pt x="26" y="16"/>
                      <a:pt x="26" y="16"/>
                      <a:pt x="2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sp>
          <p:nvSpPr>
            <p:cNvPr id="10" name="Freeform 17"/>
            <p:cNvSpPr>
              <a:spLocks noEditPoints="1"/>
            </p:cNvSpPr>
            <p:nvPr/>
          </p:nvSpPr>
          <p:spPr bwMode="auto">
            <a:xfrm>
              <a:off x="4622344" y="2067032"/>
              <a:ext cx="422752" cy="628156"/>
            </a:xfrm>
            <a:custGeom>
              <a:avLst/>
              <a:gdLst/>
              <a:ahLst/>
              <a:cxnLst>
                <a:cxn ang="0">
                  <a:pos x="47" y="0"/>
                </a:cxn>
                <a:cxn ang="0">
                  <a:pos x="10" y="76"/>
                </a:cxn>
                <a:cxn ang="0">
                  <a:pos x="24" y="124"/>
                </a:cxn>
                <a:cxn ang="0">
                  <a:pos x="34" y="128"/>
                </a:cxn>
                <a:cxn ang="0">
                  <a:pos x="44" y="140"/>
                </a:cxn>
                <a:cxn ang="0">
                  <a:pos x="62" y="130"/>
                </a:cxn>
                <a:cxn ang="0">
                  <a:pos x="67" y="128"/>
                </a:cxn>
                <a:cxn ang="0">
                  <a:pos x="72" y="94"/>
                </a:cxn>
                <a:cxn ang="0">
                  <a:pos x="94" y="46"/>
                </a:cxn>
                <a:cxn ang="0">
                  <a:pos x="32" y="53"/>
                </a:cxn>
                <a:cxn ang="0">
                  <a:pos x="43" y="56"/>
                </a:cxn>
                <a:cxn ang="0">
                  <a:pos x="47" y="56"/>
                </a:cxn>
                <a:cxn ang="0">
                  <a:pos x="55" y="55"/>
                </a:cxn>
                <a:cxn ang="0">
                  <a:pos x="58" y="56"/>
                </a:cxn>
                <a:cxn ang="0">
                  <a:pos x="54" y="89"/>
                </a:cxn>
                <a:cxn ang="0">
                  <a:pos x="62" y="98"/>
                </a:cxn>
                <a:cxn ang="0">
                  <a:pos x="33" y="106"/>
                </a:cxn>
                <a:cxn ang="0">
                  <a:pos x="62" y="98"/>
                </a:cxn>
                <a:cxn ang="0">
                  <a:pos x="33" y="111"/>
                </a:cxn>
                <a:cxn ang="0">
                  <a:pos x="62" y="118"/>
                </a:cxn>
                <a:cxn ang="0">
                  <a:pos x="64" y="88"/>
                </a:cxn>
                <a:cxn ang="0">
                  <a:pos x="70" y="49"/>
                </a:cxn>
                <a:cxn ang="0">
                  <a:pos x="63" y="48"/>
                </a:cxn>
                <a:cxn ang="0">
                  <a:pos x="58" y="51"/>
                </a:cxn>
                <a:cxn ang="0">
                  <a:pos x="52" y="42"/>
                </a:cxn>
                <a:cxn ang="0">
                  <a:pos x="44" y="51"/>
                </a:cxn>
                <a:cxn ang="0">
                  <a:pos x="36" y="45"/>
                </a:cxn>
                <a:cxn ang="0">
                  <a:pos x="31" y="48"/>
                </a:cxn>
                <a:cxn ang="0">
                  <a:pos x="24" y="50"/>
                </a:cxn>
                <a:cxn ang="0">
                  <a:pos x="31" y="89"/>
                </a:cxn>
                <a:cxn ang="0">
                  <a:pos x="9" y="47"/>
                </a:cxn>
                <a:cxn ang="0">
                  <a:pos x="85" y="47"/>
                </a:cxn>
                <a:cxn ang="0">
                  <a:pos x="64" y="88"/>
                </a:cxn>
                <a:cxn ang="0">
                  <a:pos x="64" y="88"/>
                </a:cxn>
              </a:cxnLst>
              <a:rect l="0" t="0" r="r" b="b"/>
              <a:pathLst>
                <a:path w="94" h="140">
                  <a:moveTo>
                    <a:pt x="94" y="46"/>
                  </a:moveTo>
                  <a:cubicBezTo>
                    <a:pt x="94" y="20"/>
                    <a:pt x="73" y="0"/>
                    <a:pt x="47" y="0"/>
                  </a:cubicBezTo>
                  <a:cubicBezTo>
                    <a:pt x="21" y="0"/>
                    <a:pt x="0" y="21"/>
                    <a:pt x="0" y="47"/>
                  </a:cubicBezTo>
                  <a:cubicBezTo>
                    <a:pt x="0" y="58"/>
                    <a:pt x="4" y="68"/>
                    <a:pt x="10" y="76"/>
                  </a:cubicBezTo>
                  <a:cubicBezTo>
                    <a:pt x="15" y="82"/>
                    <a:pt x="20" y="89"/>
                    <a:pt x="23" y="95"/>
                  </a:cubicBezTo>
                  <a:cubicBezTo>
                    <a:pt x="24" y="124"/>
                    <a:pt x="24" y="124"/>
                    <a:pt x="24" y="124"/>
                  </a:cubicBezTo>
                  <a:cubicBezTo>
                    <a:pt x="24" y="126"/>
                    <a:pt x="26" y="128"/>
                    <a:pt x="28" y="128"/>
                  </a:cubicBezTo>
                  <a:cubicBezTo>
                    <a:pt x="34" y="128"/>
                    <a:pt x="34" y="128"/>
                    <a:pt x="34" y="128"/>
                  </a:cubicBezTo>
                  <a:cubicBezTo>
                    <a:pt x="34" y="130"/>
                    <a:pt x="34" y="130"/>
                    <a:pt x="34" y="130"/>
                  </a:cubicBezTo>
                  <a:cubicBezTo>
                    <a:pt x="34" y="136"/>
                    <a:pt x="38" y="140"/>
                    <a:pt x="44" y="140"/>
                  </a:cubicBezTo>
                  <a:cubicBezTo>
                    <a:pt x="52" y="140"/>
                    <a:pt x="52" y="140"/>
                    <a:pt x="52" y="140"/>
                  </a:cubicBezTo>
                  <a:cubicBezTo>
                    <a:pt x="58" y="140"/>
                    <a:pt x="62" y="136"/>
                    <a:pt x="62" y="130"/>
                  </a:cubicBezTo>
                  <a:cubicBezTo>
                    <a:pt x="62" y="128"/>
                    <a:pt x="62" y="128"/>
                    <a:pt x="62" y="128"/>
                  </a:cubicBezTo>
                  <a:cubicBezTo>
                    <a:pt x="67" y="128"/>
                    <a:pt x="67" y="128"/>
                    <a:pt x="67" y="128"/>
                  </a:cubicBezTo>
                  <a:cubicBezTo>
                    <a:pt x="70" y="128"/>
                    <a:pt x="72" y="126"/>
                    <a:pt x="72" y="123"/>
                  </a:cubicBezTo>
                  <a:cubicBezTo>
                    <a:pt x="72" y="94"/>
                    <a:pt x="72" y="94"/>
                    <a:pt x="72" y="94"/>
                  </a:cubicBezTo>
                  <a:cubicBezTo>
                    <a:pt x="75" y="88"/>
                    <a:pt x="80" y="82"/>
                    <a:pt x="84" y="76"/>
                  </a:cubicBezTo>
                  <a:cubicBezTo>
                    <a:pt x="91" y="67"/>
                    <a:pt x="94" y="57"/>
                    <a:pt x="94" y="46"/>
                  </a:cubicBezTo>
                  <a:close/>
                  <a:moveTo>
                    <a:pt x="41" y="89"/>
                  </a:moveTo>
                  <a:cubicBezTo>
                    <a:pt x="32" y="53"/>
                    <a:pt x="32" y="53"/>
                    <a:pt x="32" y="53"/>
                  </a:cubicBezTo>
                  <a:cubicBezTo>
                    <a:pt x="37" y="50"/>
                    <a:pt x="37" y="50"/>
                    <a:pt x="37" y="50"/>
                  </a:cubicBezTo>
                  <a:cubicBezTo>
                    <a:pt x="43" y="56"/>
                    <a:pt x="43" y="56"/>
                    <a:pt x="43" y="56"/>
                  </a:cubicBezTo>
                  <a:cubicBezTo>
                    <a:pt x="44" y="56"/>
                    <a:pt x="44" y="56"/>
                    <a:pt x="45" y="56"/>
                  </a:cubicBezTo>
                  <a:cubicBezTo>
                    <a:pt x="46" y="56"/>
                    <a:pt x="46" y="56"/>
                    <a:pt x="47" y="56"/>
                  </a:cubicBezTo>
                  <a:cubicBezTo>
                    <a:pt x="52" y="49"/>
                    <a:pt x="52" y="49"/>
                    <a:pt x="52" y="49"/>
                  </a:cubicBezTo>
                  <a:cubicBezTo>
                    <a:pt x="55" y="55"/>
                    <a:pt x="55" y="55"/>
                    <a:pt x="55" y="55"/>
                  </a:cubicBezTo>
                  <a:cubicBezTo>
                    <a:pt x="55" y="56"/>
                    <a:pt x="56" y="56"/>
                    <a:pt x="57" y="56"/>
                  </a:cubicBezTo>
                  <a:cubicBezTo>
                    <a:pt x="57" y="56"/>
                    <a:pt x="58" y="56"/>
                    <a:pt x="58" y="56"/>
                  </a:cubicBezTo>
                  <a:cubicBezTo>
                    <a:pt x="62" y="54"/>
                    <a:pt x="62" y="54"/>
                    <a:pt x="62" y="54"/>
                  </a:cubicBezTo>
                  <a:cubicBezTo>
                    <a:pt x="54" y="89"/>
                    <a:pt x="54" y="89"/>
                    <a:pt x="54" y="89"/>
                  </a:cubicBezTo>
                  <a:lnTo>
                    <a:pt x="41" y="89"/>
                  </a:lnTo>
                  <a:close/>
                  <a:moveTo>
                    <a:pt x="62" y="98"/>
                  </a:moveTo>
                  <a:cubicBezTo>
                    <a:pt x="62" y="106"/>
                    <a:pt x="62" y="106"/>
                    <a:pt x="62" y="106"/>
                  </a:cubicBezTo>
                  <a:cubicBezTo>
                    <a:pt x="33" y="106"/>
                    <a:pt x="33" y="106"/>
                    <a:pt x="33" y="106"/>
                  </a:cubicBezTo>
                  <a:cubicBezTo>
                    <a:pt x="33" y="98"/>
                    <a:pt x="33" y="98"/>
                    <a:pt x="33" y="98"/>
                  </a:cubicBezTo>
                  <a:lnTo>
                    <a:pt x="62" y="98"/>
                  </a:lnTo>
                  <a:close/>
                  <a:moveTo>
                    <a:pt x="33" y="119"/>
                  </a:moveTo>
                  <a:cubicBezTo>
                    <a:pt x="33" y="111"/>
                    <a:pt x="33" y="111"/>
                    <a:pt x="33" y="111"/>
                  </a:cubicBezTo>
                  <a:cubicBezTo>
                    <a:pt x="62" y="111"/>
                    <a:pt x="62" y="111"/>
                    <a:pt x="62" y="111"/>
                  </a:cubicBezTo>
                  <a:cubicBezTo>
                    <a:pt x="62" y="118"/>
                    <a:pt x="62" y="118"/>
                    <a:pt x="62" y="118"/>
                  </a:cubicBezTo>
                  <a:lnTo>
                    <a:pt x="33" y="119"/>
                  </a:lnTo>
                  <a:close/>
                  <a:moveTo>
                    <a:pt x="64" y="88"/>
                  </a:moveTo>
                  <a:cubicBezTo>
                    <a:pt x="62" y="88"/>
                    <a:pt x="62" y="88"/>
                    <a:pt x="62" y="88"/>
                  </a:cubicBezTo>
                  <a:cubicBezTo>
                    <a:pt x="70" y="49"/>
                    <a:pt x="70" y="49"/>
                    <a:pt x="70" y="49"/>
                  </a:cubicBezTo>
                  <a:cubicBezTo>
                    <a:pt x="71" y="48"/>
                    <a:pt x="69" y="46"/>
                    <a:pt x="67" y="45"/>
                  </a:cubicBezTo>
                  <a:cubicBezTo>
                    <a:pt x="66" y="45"/>
                    <a:pt x="64" y="46"/>
                    <a:pt x="63" y="48"/>
                  </a:cubicBezTo>
                  <a:cubicBezTo>
                    <a:pt x="63" y="49"/>
                    <a:pt x="63" y="49"/>
                    <a:pt x="63" y="49"/>
                  </a:cubicBezTo>
                  <a:cubicBezTo>
                    <a:pt x="58" y="51"/>
                    <a:pt x="58" y="51"/>
                    <a:pt x="58" y="51"/>
                  </a:cubicBezTo>
                  <a:cubicBezTo>
                    <a:pt x="54" y="44"/>
                    <a:pt x="54" y="44"/>
                    <a:pt x="54" y="44"/>
                  </a:cubicBezTo>
                  <a:cubicBezTo>
                    <a:pt x="54" y="43"/>
                    <a:pt x="53" y="43"/>
                    <a:pt x="52" y="42"/>
                  </a:cubicBezTo>
                  <a:cubicBezTo>
                    <a:pt x="52" y="42"/>
                    <a:pt x="51" y="43"/>
                    <a:pt x="50" y="43"/>
                  </a:cubicBezTo>
                  <a:cubicBezTo>
                    <a:pt x="44" y="51"/>
                    <a:pt x="44" y="51"/>
                    <a:pt x="44" y="51"/>
                  </a:cubicBezTo>
                  <a:cubicBezTo>
                    <a:pt x="39" y="45"/>
                    <a:pt x="39" y="45"/>
                    <a:pt x="39" y="45"/>
                  </a:cubicBezTo>
                  <a:cubicBezTo>
                    <a:pt x="38" y="45"/>
                    <a:pt x="37" y="45"/>
                    <a:pt x="36" y="45"/>
                  </a:cubicBezTo>
                  <a:cubicBezTo>
                    <a:pt x="31" y="48"/>
                    <a:pt x="31" y="48"/>
                    <a:pt x="31" y="48"/>
                  </a:cubicBezTo>
                  <a:cubicBezTo>
                    <a:pt x="31" y="48"/>
                    <a:pt x="31" y="48"/>
                    <a:pt x="31" y="48"/>
                  </a:cubicBezTo>
                  <a:cubicBezTo>
                    <a:pt x="31" y="46"/>
                    <a:pt x="29" y="45"/>
                    <a:pt x="27" y="46"/>
                  </a:cubicBezTo>
                  <a:cubicBezTo>
                    <a:pt x="25" y="46"/>
                    <a:pt x="24" y="48"/>
                    <a:pt x="24" y="50"/>
                  </a:cubicBezTo>
                  <a:cubicBezTo>
                    <a:pt x="33" y="89"/>
                    <a:pt x="33" y="89"/>
                    <a:pt x="33" y="89"/>
                  </a:cubicBezTo>
                  <a:cubicBezTo>
                    <a:pt x="31" y="89"/>
                    <a:pt x="31" y="89"/>
                    <a:pt x="31" y="89"/>
                  </a:cubicBezTo>
                  <a:cubicBezTo>
                    <a:pt x="27" y="82"/>
                    <a:pt x="22" y="76"/>
                    <a:pt x="18" y="70"/>
                  </a:cubicBezTo>
                  <a:cubicBezTo>
                    <a:pt x="12" y="64"/>
                    <a:pt x="10" y="56"/>
                    <a:pt x="9" y="47"/>
                  </a:cubicBezTo>
                  <a:cubicBezTo>
                    <a:pt x="9" y="26"/>
                    <a:pt x="26" y="9"/>
                    <a:pt x="47" y="9"/>
                  </a:cubicBezTo>
                  <a:cubicBezTo>
                    <a:pt x="68" y="9"/>
                    <a:pt x="85" y="26"/>
                    <a:pt x="85" y="47"/>
                  </a:cubicBezTo>
                  <a:cubicBezTo>
                    <a:pt x="85" y="55"/>
                    <a:pt x="82" y="63"/>
                    <a:pt x="77" y="70"/>
                  </a:cubicBezTo>
                  <a:cubicBezTo>
                    <a:pt x="72" y="76"/>
                    <a:pt x="68" y="82"/>
                    <a:pt x="64" y="88"/>
                  </a:cubicBezTo>
                  <a:close/>
                  <a:moveTo>
                    <a:pt x="64" y="88"/>
                  </a:moveTo>
                  <a:cubicBezTo>
                    <a:pt x="64" y="88"/>
                    <a:pt x="64" y="88"/>
                    <a:pt x="64" y="8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1" name="TextBox 56"/>
            <p:cNvSpPr txBox="1"/>
            <p:nvPr/>
          </p:nvSpPr>
          <p:spPr>
            <a:xfrm>
              <a:off x="5281860" y="2496032"/>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01</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2" name="TextBox 57"/>
            <p:cNvSpPr txBox="1"/>
            <p:nvPr/>
          </p:nvSpPr>
          <p:spPr>
            <a:xfrm>
              <a:off x="6355124" y="2496032"/>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02</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3" name="TextBox 58"/>
            <p:cNvSpPr txBox="1"/>
            <p:nvPr/>
          </p:nvSpPr>
          <p:spPr>
            <a:xfrm>
              <a:off x="5281860" y="4095994"/>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04</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4" name="TextBox 59"/>
            <p:cNvSpPr txBox="1"/>
            <p:nvPr/>
          </p:nvSpPr>
          <p:spPr>
            <a:xfrm>
              <a:off x="6355124" y="4095994"/>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03</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grpSp>
      <p:grpSp>
        <p:nvGrpSpPr>
          <p:cNvPr id="26" name="PA_组合 25"/>
          <p:cNvGrpSpPr/>
          <p:nvPr>
            <p:custDataLst>
              <p:tags r:id="rId1"/>
            </p:custDataLst>
          </p:nvPr>
        </p:nvGrpSpPr>
        <p:grpSpPr>
          <a:xfrm>
            <a:off x="473630" y="2591676"/>
            <a:ext cx="2855980" cy="823738"/>
            <a:chOff x="656868" y="2381121"/>
            <a:chExt cx="2855980" cy="823738"/>
          </a:xfrm>
        </p:grpSpPr>
        <p:sp>
          <p:nvSpPr>
            <p:cNvPr id="24" name="文本框 23"/>
            <p:cNvSpPr txBox="1"/>
            <p:nvPr/>
          </p:nvSpPr>
          <p:spPr>
            <a:xfrm>
              <a:off x="928440" y="2381121"/>
              <a:ext cx="2483372" cy="461665"/>
            </a:xfrm>
            <a:prstGeom prst="rect">
              <a:avLst/>
            </a:prstGeom>
            <a:noFill/>
          </p:spPr>
          <p:txBody>
            <a:bodyPr wrap="none" rtlCol="0">
              <a:spAutoFit/>
            </a:bodyPr>
            <a:lstStyle>
              <a:defPPr>
                <a:defRPr lang="zh-CN"/>
              </a:defPPr>
              <a:lvl1pPr>
                <a:defRPr sz="2400" b="1">
                  <a:solidFill>
                    <a:srgbClr val="24569D"/>
                  </a:solidFill>
                </a:defRPr>
              </a:lvl1pPr>
            </a:lstStyle>
            <a:p>
              <a:r>
                <a:rPr lang="en-US" altLang="zh-CN" dirty="0"/>
                <a:t>Course overview</a:t>
              </a:r>
              <a:endParaRPr lang="zh-CN" altLang="en-US" dirty="0"/>
            </a:p>
          </p:txBody>
        </p:sp>
        <p:sp>
          <p:nvSpPr>
            <p:cNvPr id="25" name="文本框 24"/>
            <p:cNvSpPr txBox="1"/>
            <p:nvPr/>
          </p:nvSpPr>
          <p:spPr>
            <a:xfrm>
              <a:off x="656868" y="2743194"/>
              <a:ext cx="2855980" cy="461665"/>
            </a:xfrm>
            <a:prstGeom prst="rect">
              <a:avLst/>
            </a:prstGeom>
            <a:noFill/>
          </p:spPr>
          <p:txBody>
            <a:bodyPr wrap="square" rtlCol="0">
              <a:spAutoFit/>
            </a:bodyPr>
            <a:lstStyle/>
            <a:p>
              <a:endParaRPr lang="en-US" altLang="zh-CN" sz="2400" dirty="0">
                <a:latin typeface="微软雅黑" panose="020B0503020204020204" pitchFamily="34" charset="-122"/>
              </a:endParaRPr>
            </a:p>
          </p:txBody>
        </p:sp>
      </p:grpSp>
      <p:sp>
        <p:nvSpPr>
          <p:cNvPr id="28" name="文本框 27"/>
          <p:cNvSpPr txBox="1"/>
          <p:nvPr/>
        </p:nvSpPr>
        <p:spPr>
          <a:xfrm>
            <a:off x="8271852" y="4893766"/>
            <a:ext cx="3094117" cy="461665"/>
          </a:xfrm>
          <a:prstGeom prst="rect">
            <a:avLst/>
          </a:prstGeom>
          <a:noFill/>
        </p:spPr>
        <p:txBody>
          <a:bodyPr wrap="none" rtlCol="0">
            <a:spAutoFit/>
          </a:bodyPr>
          <a:lstStyle/>
          <a:p>
            <a:r>
              <a:rPr lang="en-US" altLang="zh-CN" sz="2400" b="1" dirty="0" smtClean="0">
                <a:solidFill>
                  <a:srgbClr val="24569D"/>
                </a:solidFill>
              </a:rPr>
              <a:t>Where are we now</a:t>
            </a:r>
            <a:r>
              <a:rPr lang="zh-CN" altLang="en-US" sz="2400" b="1" dirty="0" smtClean="0">
                <a:solidFill>
                  <a:srgbClr val="24569D"/>
                </a:solidFill>
              </a:rPr>
              <a:t>？</a:t>
            </a:r>
            <a:endParaRPr lang="zh-CN" altLang="en-US" sz="2400" b="1" dirty="0">
              <a:solidFill>
                <a:srgbClr val="24569D"/>
              </a:solidFill>
            </a:endParaRPr>
          </a:p>
        </p:txBody>
      </p:sp>
      <p:sp>
        <p:nvSpPr>
          <p:cNvPr id="31" name="文本框 30"/>
          <p:cNvSpPr txBox="1"/>
          <p:nvPr/>
        </p:nvSpPr>
        <p:spPr>
          <a:xfrm>
            <a:off x="8286208" y="2591676"/>
            <a:ext cx="2191626" cy="461665"/>
          </a:xfrm>
          <a:prstGeom prst="rect">
            <a:avLst/>
          </a:prstGeom>
          <a:noFill/>
        </p:spPr>
        <p:txBody>
          <a:bodyPr wrap="none" rtlCol="0">
            <a:spAutoFit/>
          </a:bodyPr>
          <a:lstStyle/>
          <a:p>
            <a:r>
              <a:rPr lang="en-US" altLang="zh-CN" sz="2400" b="1" dirty="0">
                <a:solidFill>
                  <a:srgbClr val="FF0000"/>
                </a:solidFill>
              </a:rPr>
              <a:t>A history of AI</a:t>
            </a:r>
            <a:endParaRPr lang="zh-CN" altLang="en-US" sz="2400" b="1" dirty="0">
              <a:solidFill>
                <a:srgbClr val="FF0000"/>
              </a:solidFill>
            </a:endParaRPr>
          </a:p>
        </p:txBody>
      </p:sp>
      <p:sp>
        <p:nvSpPr>
          <p:cNvPr id="34" name="文本框 33"/>
          <p:cNvSpPr txBox="1"/>
          <p:nvPr/>
        </p:nvSpPr>
        <p:spPr>
          <a:xfrm>
            <a:off x="1197012" y="4899330"/>
            <a:ext cx="1919115" cy="461665"/>
          </a:xfrm>
          <a:prstGeom prst="rect">
            <a:avLst/>
          </a:prstGeom>
          <a:noFill/>
        </p:spPr>
        <p:txBody>
          <a:bodyPr wrap="none" rtlCol="0">
            <a:spAutoFit/>
          </a:bodyPr>
          <a:lstStyle/>
          <a:p>
            <a:r>
              <a:rPr lang="en-US" altLang="zh-CN" sz="2400" b="1" dirty="0">
                <a:solidFill>
                  <a:srgbClr val="24569D"/>
                </a:solidFill>
              </a:rPr>
              <a:t>What is AI</a:t>
            </a:r>
            <a:r>
              <a:rPr lang="zh-CN" altLang="en-US" sz="2400" b="1" dirty="0">
                <a:solidFill>
                  <a:srgbClr val="24569D"/>
                </a:solidFill>
              </a:rPr>
              <a:t>？</a:t>
            </a:r>
          </a:p>
        </p:txBody>
      </p:sp>
      <p:sp>
        <p:nvSpPr>
          <p:cNvPr id="2" name="矩形 1"/>
          <p:cNvSpPr/>
          <p:nvPr/>
        </p:nvSpPr>
        <p:spPr>
          <a:xfrm>
            <a:off x="745606" y="902626"/>
            <a:ext cx="902811" cy="523220"/>
          </a:xfrm>
          <a:prstGeom prst="rect">
            <a:avLst/>
          </a:prstGeom>
        </p:spPr>
        <p:txBody>
          <a:bodyPr wrap="none">
            <a:spAutoFit/>
          </a:bodyPr>
          <a:lstStyle/>
          <a:p>
            <a:r>
              <a:rPr lang="zh-CN" altLang="en-US" sz="2800" dirty="0"/>
              <a:t>目录</a:t>
            </a:r>
          </a:p>
        </p:txBody>
      </p:sp>
    </p:spTree>
    <p:extLst>
      <p:ext uri="{BB962C8B-B14F-4D97-AF65-F5344CB8AC3E}">
        <p14:creationId xmlns:p14="http://schemas.microsoft.com/office/powerpoint/2010/main" val="32366158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500"/>
                                  </p:stCondLst>
                                  <p:childTnLst>
                                    <p:set>
                                      <p:cBhvr>
                                        <p:cTn id="6" dur="1" fill="hold">
                                          <p:stCondLst>
                                            <p:cond delay="0"/>
                                          </p:stCondLst>
                                        </p:cTn>
                                        <p:tgtEl>
                                          <p:spTgt spid="38"/>
                                        </p:tgtEl>
                                        <p:attrNameLst>
                                          <p:attrName>style.visibility</p:attrName>
                                        </p:attrNameLst>
                                      </p:cBhvr>
                                      <p:to>
                                        <p:strVal val="visible"/>
                                      </p:to>
                                    </p:set>
                                    <p:animScale>
                                      <p:cBhvr>
                                        <p:cTn id="7" dur="333" fill="hold">
                                          <p:stCondLst>
                                            <p:cond delay="0"/>
                                          </p:stCondLst>
                                        </p:cTn>
                                        <p:tgtEl>
                                          <p:spTgt spid="38"/>
                                        </p:tgtEl>
                                      </p:cBhvr>
                                      <p:from x="0" y="0"/>
                                      <p:to x="120000" y="120000"/>
                                    </p:animScale>
                                    <p:animScale>
                                      <p:cBhvr>
                                        <p:cTn id="8" dur="167" fill="hold">
                                          <p:stCondLst>
                                            <p:cond delay="333"/>
                                          </p:stCondLst>
                                        </p:cTn>
                                        <p:tgtEl>
                                          <p:spTgt spid="38"/>
                                        </p:tgtEl>
                                      </p:cBhvr>
                                      <p:from x="120000" y="120000"/>
                                      <p:to x="100000" y="100000"/>
                                    </p:animScale>
                                  </p:childTnLst>
                                </p:cTn>
                              </p:par>
                              <p:par>
                                <p:cTn id="9" presetID="0" presetClass="entr" presetSubtype="0" fill="hold" nodeType="withEffect">
                                  <p:stCondLst>
                                    <p:cond delay="1000"/>
                                  </p:stCondLst>
                                  <p:iterate type="lt">
                                    <p:tmPct val="10000"/>
                                  </p:iterate>
                                  <p:childTnLst>
                                    <p:set>
                                      <p:cBhvr>
                                        <p:cTn id="10" dur="1" fill="hold">
                                          <p:stCondLst>
                                            <p:cond delay="0"/>
                                          </p:stCondLst>
                                        </p:cTn>
                                        <p:tgtEl>
                                          <p:spTgt spid="26"/>
                                        </p:tgtEl>
                                        <p:attrNameLst>
                                          <p:attrName>style.visibility</p:attrName>
                                        </p:attrNameLst>
                                      </p:cBhvr>
                                      <p:to>
                                        <p:strVal val="visible"/>
                                      </p:to>
                                    </p:set>
                                    <p:animScale>
                                      <p:cBhvr>
                                        <p:cTn id="11" dur="375" fill="hold">
                                          <p:stCondLst>
                                            <p:cond delay="0"/>
                                          </p:stCondLst>
                                        </p:cTn>
                                        <p:tgtEl>
                                          <p:spTgt spid="26"/>
                                        </p:tgtEl>
                                      </p:cBhvr>
                                      <p:from x="150000" y="150000"/>
                                      <p:to x="90000" y="90000"/>
                                    </p:animScale>
                                    <p:animScale>
                                      <p:cBhvr>
                                        <p:cTn id="12" dur="375" fill="hold">
                                          <p:stCondLst>
                                            <p:cond delay="375"/>
                                          </p:stCondLst>
                                        </p:cTn>
                                        <p:tgtEl>
                                          <p:spTgt spid="26"/>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9353" y="599492"/>
            <a:ext cx="10515600" cy="690574"/>
          </a:xfrm>
          <a:prstGeom prst="rect">
            <a:avLst/>
          </a:prstGeom>
        </p:spPr>
        <p:txBody>
          <a:bodyPr vert="horz" wrap="square" lIns="0" tIns="13335" rIns="0" bIns="0" rtlCol="0">
            <a:spAutoFit/>
          </a:bodyPr>
          <a:lstStyle/>
          <a:p>
            <a:pPr marL="2054860">
              <a:lnSpc>
                <a:spcPct val="100000"/>
              </a:lnSpc>
              <a:spcBef>
                <a:spcPts val="105"/>
              </a:spcBef>
            </a:pPr>
            <a:r>
              <a:rPr dirty="0"/>
              <a:t>A</a:t>
            </a:r>
            <a:r>
              <a:rPr spc="-10" dirty="0"/>
              <a:t> </a:t>
            </a:r>
            <a:r>
              <a:rPr dirty="0"/>
              <a:t>(Short)</a:t>
            </a:r>
            <a:r>
              <a:rPr spc="-10" dirty="0"/>
              <a:t> </a:t>
            </a:r>
            <a:r>
              <a:rPr dirty="0"/>
              <a:t>History</a:t>
            </a:r>
            <a:r>
              <a:rPr spc="-20" dirty="0"/>
              <a:t> </a:t>
            </a:r>
            <a:r>
              <a:rPr dirty="0"/>
              <a:t>of</a:t>
            </a:r>
            <a:r>
              <a:rPr spc="-10" dirty="0"/>
              <a:t> </a:t>
            </a:r>
            <a:r>
              <a:rPr spc="-25" dirty="0"/>
              <a:t>AI</a:t>
            </a:r>
          </a:p>
        </p:txBody>
      </p:sp>
      <p:sp>
        <p:nvSpPr>
          <p:cNvPr id="3" name="object 3"/>
          <p:cNvSpPr txBox="1"/>
          <p:nvPr/>
        </p:nvSpPr>
        <p:spPr>
          <a:xfrm>
            <a:off x="734725" y="1909670"/>
            <a:ext cx="11035030" cy="2169183"/>
          </a:xfrm>
          <a:prstGeom prst="rect">
            <a:avLst/>
          </a:prstGeom>
        </p:spPr>
        <p:txBody>
          <a:bodyPr vert="horz" wrap="square" lIns="0" tIns="113664" rIns="0" bIns="0" rtlCol="0">
            <a:spAutoFit/>
          </a:bodyPr>
          <a:lstStyle/>
          <a:p>
            <a:pPr marL="354965" indent="-342265">
              <a:lnSpc>
                <a:spcPct val="100000"/>
              </a:lnSpc>
              <a:spcBef>
                <a:spcPts val="894"/>
              </a:spcBef>
              <a:buFont typeface="Wingdings"/>
              <a:buChar char=""/>
              <a:tabLst>
                <a:tab pos="354965" algn="l"/>
                <a:tab pos="355600" algn="l"/>
              </a:tabLst>
            </a:pPr>
            <a:r>
              <a:rPr sz="3200" spc="-10" dirty="0">
                <a:solidFill>
                  <a:srgbClr val="333399"/>
                </a:solidFill>
                <a:latin typeface="Calibri"/>
                <a:cs typeface="Calibri"/>
              </a:rPr>
              <a:t>1940-</a:t>
            </a:r>
            <a:r>
              <a:rPr sz="3200" dirty="0">
                <a:solidFill>
                  <a:srgbClr val="333399"/>
                </a:solidFill>
                <a:latin typeface="Calibri"/>
                <a:cs typeface="Calibri"/>
              </a:rPr>
              <a:t>1950:</a:t>
            </a:r>
            <a:r>
              <a:rPr sz="3200" spc="30" dirty="0">
                <a:solidFill>
                  <a:srgbClr val="333399"/>
                </a:solidFill>
                <a:latin typeface="Calibri"/>
                <a:cs typeface="Calibri"/>
              </a:rPr>
              <a:t> </a:t>
            </a:r>
            <a:r>
              <a:rPr sz="3200" dirty="0">
                <a:solidFill>
                  <a:srgbClr val="333399"/>
                </a:solidFill>
                <a:latin typeface="Calibri"/>
                <a:cs typeface="Calibri"/>
              </a:rPr>
              <a:t>Early</a:t>
            </a:r>
            <a:r>
              <a:rPr sz="3200" spc="5" dirty="0">
                <a:solidFill>
                  <a:srgbClr val="333399"/>
                </a:solidFill>
                <a:latin typeface="Calibri"/>
                <a:cs typeface="Calibri"/>
              </a:rPr>
              <a:t> </a:t>
            </a:r>
            <a:r>
              <a:rPr sz="3200" spc="-20" dirty="0">
                <a:solidFill>
                  <a:srgbClr val="333399"/>
                </a:solidFill>
                <a:latin typeface="Calibri"/>
                <a:cs typeface="Calibri"/>
              </a:rPr>
              <a:t>days</a:t>
            </a:r>
            <a:endParaRPr sz="3200" dirty="0">
              <a:latin typeface="Calibri"/>
              <a:cs typeface="Calibri"/>
            </a:endParaRPr>
          </a:p>
          <a:p>
            <a:pPr marL="756285" lvl="1" indent="-287655">
              <a:lnSpc>
                <a:spcPct val="100000"/>
              </a:lnSpc>
              <a:spcBef>
                <a:spcPts val="690"/>
              </a:spcBef>
              <a:buFont typeface="Wingdings"/>
              <a:buChar char=""/>
              <a:tabLst>
                <a:tab pos="756920" algn="l"/>
              </a:tabLst>
            </a:pPr>
            <a:r>
              <a:rPr sz="2800" dirty="0">
                <a:latin typeface="Calibri"/>
                <a:cs typeface="Calibri"/>
              </a:rPr>
              <a:t>1943:</a:t>
            </a:r>
            <a:r>
              <a:rPr sz="2800" spc="-45" dirty="0">
                <a:latin typeface="Calibri"/>
                <a:cs typeface="Calibri"/>
              </a:rPr>
              <a:t> </a:t>
            </a:r>
            <a:r>
              <a:rPr sz="2800" dirty="0">
                <a:latin typeface="Calibri"/>
                <a:cs typeface="Calibri"/>
              </a:rPr>
              <a:t>McCulloch</a:t>
            </a:r>
            <a:r>
              <a:rPr sz="2800" spc="-45" dirty="0">
                <a:latin typeface="Calibri"/>
                <a:cs typeface="Calibri"/>
              </a:rPr>
              <a:t> </a:t>
            </a:r>
            <a:r>
              <a:rPr sz="2800" dirty="0">
                <a:latin typeface="Calibri"/>
                <a:cs typeface="Calibri"/>
              </a:rPr>
              <a:t>&amp;</a:t>
            </a:r>
            <a:r>
              <a:rPr sz="2800" spc="-75" dirty="0">
                <a:latin typeface="Calibri"/>
                <a:cs typeface="Calibri"/>
              </a:rPr>
              <a:t> </a:t>
            </a:r>
            <a:r>
              <a:rPr sz="2800" dirty="0">
                <a:latin typeface="Calibri"/>
                <a:cs typeface="Calibri"/>
              </a:rPr>
              <a:t>Pitts:</a:t>
            </a:r>
            <a:r>
              <a:rPr sz="2800" spc="-45" dirty="0">
                <a:latin typeface="Calibri"/>
                <a:cs typeface="Calibri"/>
              </a:rPr>
              <a:t> </a:t>
            </a:r>
            <a:r>
              <a:rPr lang="en-US" sz="2800" spc="-45" dirty="0">
                <a:latin typeface="Calibri"/>
                <a:cs typeface="Calibri"/>
              </a:rPr>
              <a:t> </a:t>
            </a:r>
            <a:r>
              <a:rPr lang="en-US" sz="2800" u="sng" dirty="0">
                <a:latin typeface="Calibri"/>
                <a:cs typeface="Calibri"/>
              </a:rPr>
              <a:t>MP Neuron model</a:t>
            </a:r>
            <a:endParaRPr sz="2800" u="sng" dirty="0">
              <a:latin typeface="Calibri"/>
              <a:cs typeface="Calibri"/>
            </a:endParaRPr>
          </a:p>
          <a:p>
            <a:pPr marL="756285" lvl="1" indent="-287655">
              <a:lnSpc>
                <a:spcPct val="100000"/>
              </a:lnSpc>
              <a:spcBef>
                <a:spcPts val="670"/>
              </a:spcBef>
              <a:buFont typeface="Wingdings"/>
              <a:buChar char=""/>
              <a:tabLst>
                <a:tab pos="756920" algn="l"/>
              </a:tabLst>
            </a:pPr>
            <a:r>
              <a:rPr sz="2800" dirty="0">
                <a:latin typeface="Calibri"/>
                <a:cs typeface="Calibri"/>
              </a:rPr>
              <a:t>1950:</a:t>
            </a:r>
            <a:r>
              <a:rPr sz="2800" spc="-65" dirty="0">
                <a:latin typeface="Calibri"/>
                <a:cs typeface="Calibri"/>
              </a:rPr>
              <a:t> </a:t>
            </a:r>
            <a:r>
              <a:rPr sz="2800" dirty="0">
                <a:latin typeface="Calibri"/>
                <a:cs typeface="Calibri"/>
              </a:rPr>
              <a:t>Turing's</a:t>
            </a:r>
            <a:r>
              <a:rPr sz="2800" spc="-80" dirty="0">
                <a:latin typeface="Calibri"/>
                <a:cs typeface="Calibri"/>
              </a:rPr>
              <a:t> </a:t>
            </a:r>
            <a:r>
              <a:rPr sz="2800" spc="-10" dirty="0">
                <a:latin typeface="Calibri"/>
                <a:cs typeface="Calibri"/>
              </a:rPr>
              <a:t>“</a:t>
            </a:r>
            <a:r>
              <a:rPr sz="2800" u="sng" spc="-10" dirty="0">
                <a:latin typeface="Calibri"/>
                <a:cs typeface="Calibri"/>
              </a:rPr>
              <a:t>Computing</a:t>
            </a:r>
            <a:r>
              <a:rPr sz="2800" u="sng" spc="-75" dirty="0">
                <a:latin typeface="Calibri"/>
                <a:cs typeface="Calibri"/>
              </a:rPr>
              <a:t> </a:t>
            </a:r>
            <a:r>
              <a:rPr sz="2800" u="sng" dirty="0">
                <a:latin typeface="Calibri"/>
                <a:cs typeface="Calibri"/>
              </a:rPr>
              <a:t>Machinery</a:t>
            </a:r>
            <a:r>
              <a:rPr sz="2800" u="sng" spc="-75" dirty="0">
                <a:latin typeface="Calibri"/>
                <a:cs typeface="Calibri"/>
              </a:rPr>
              <a:t> </a:t>
            </a:r>
            <a:r>
              <a:rPr sz="2800" u="sng" dirty="0">
                <a:latin typeface="Calibri"/>
                <a:cs typeface="Calibri"/>
              </a:rPr>
              <a:t>and</a:t>
            </a:r>
            <a:r>
              <a:rPr sz="2800" u="sng" spc="-95" dirty="0">
                <a:latin typeface="Calibri"/>
                <a:cs typeface="Calibri"/>
              </a:rPr>
              <a:t> </a:t>
            </a:r>
            <a:r>
              <a:rPr sz="2800" u="sng" spc="-10" dirty="0">
                <a:solidFill>
                  <a:srgbClr val="FF0000"/>
                </a:solidFill>
                <a:latin typeface="Calibri"/>
                <a:cs typeface="Calibri"/>
              </a:rPr>
              <a:t>Intelligence</a:t>
            </a:r>
            <a:r>
              <a:rPr sz="2800" spc="-10" dirty="0">
                <a:latin typeface="Calibri"/>
                <a:cs typeface="Calibri"/>
              </a:rPr>
              <a:t>”</a:t>
            </a:r>
            <a:endParaRPr lang="en-US" sz="2800" spc="-10" dirty="0">
              <a:latin typeface="Calibri"/>
              <a:cs typeface="Calibri"/>
            </a:endParaRPr>
          </a:p>
          <a:p>
            <a:pPr marL="756285" lvl="1" indent="-287655">
              <a:lnSpc>
                <a:spcPct val="100000"/>
              </a:lnSpc>
              <a:spcBef>
                <a:spcPts val="670"/>
              </a:spcBef>
              <a:buFont typeface="Wingdings"/>
              <a:buChar char=""/>
              <a:tabLst>
                <a:tab pos="756920" algn="l"/>
              </a:tabLst>
            </a:pPr>
            <a:endParaRPr sz="2800" dirty="0">
              <a:latin typeface="Calibri"/>
              <a:cs typeface="Calibri"/>
            </a:endParaRPr>
          </a:p>
        </p:txBody>
      </p:sp>
      <p:pic>
        <p:nvPicPr>
          <p:cNvPr id="6" name="Picture 11" descr="old01_2">
            <a:extLst>
              <a:ext uri="{FF2B5EF4-FFF2-40B4-BE49-F238E27FC236}">
                <a16:creationId xmlns:a16="http://schemas.microsoft.com/office/drawing/2014/main" id="{9D060D13-47F1-4821-9260-2A1D6F05466C}"/>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10048480" y="2001983"/>
            <a:ext cx="1322889" cy="1641052"/>
          </a:xfrm>
          <a:prstGeom prst="rect">
            <a:avLst/>
          </a:prstGeom>
          <a:noFill/>
        </p:spPr>
      </p:pic>
    </p:spTree>
    <p:extLst>
      <p:ext uri="{BB962C8B-B14F-4D97-AF65-F5344CB8AC3E}">
        <p14:creationId xmlns:p14="http://schemas.microsoft.com/office/powerpoint/2010/main" val="2833278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5">
            <a:extLst>
              <a:ext uri="{FF2B5EF4-FFF2-40B4-BE49-F238E27FC236}">
                <a16:creationId xmlns:a16="http://schemas.microsoft.com/office/drawing/2014/main" id="{7BC51094-1034-40CE-B651-6A2E7EEDD48F}"/>
              </a:ext>
            </a:extLst>
          </p:cNvPr>
          <p:cNvSpPr>
            <a:spLocks noGrp="1" noChangeArrowheads="1"/>
          </p:cNvSpPr>
          <p:nvPr>
            <p:ph type="body" sz="half" idx="1"/>
          </p:nvPr>
        </p:nvSpPr>
        <p:spPr>
          <a:xfrm>
            <a:off x="3300243" y="1631720"/>
            <a:ext cx="5031143" cy="4967287"/>
          </a:xfrm>
        </p:spPr>
        <p:txBody>
          <a:bodyPr>
            <a:normAutofit/>
          </a:bodyPr>
          <a:lstStyle/>
          <a:p>
            <a:pPr algn="just">
              <a:lnSpc>
                <a:spcPct val="150000"/>
              </a:lnSpc>
            </a:pPr>
            <a:r>
              <a:rPr lang="zh-CN" altLang="en-US" sz="2400" dirty="0" smtClean="0">
                <a:latin typeface="楷体_GB2312" pitchFamily="49" charset="-122"/>
                <a:ea typeface="楷体_GB2312" pitchFamily="49" charset="-122"/>
              </a:rPr>
              <a:t>1950年</a:t>
            </a:r>
            <a:r>
              <a:rPr lang="zh-CN" altLang="en-US" sz="2400" dirty="0">
                <a:latin typeface="楷体_GB2312" pitchFamily="49" charset="-122"/>
                <a:ea typeface="楷体_GB2312" pitchFamily="49" charset="-122"/>
              </a:rPr>
              <a:t>提出发表了</a:t>
            </a:r>
            <a:r>
              <a:rPr lang="zh-CN" altLang="en-US" sz="2400" dirty="0" smtClean="0">
                <a:latin typeface="华文楷体" panose="02010600040101010101" pitchFamily="2" charset="-122"/>
                <a:ea typeface="楷体_GB2312" pitchFamily="49" charset="-122"/>
              </a:rPr>
              <a:t>“</a:t>
            </a:r>
            <a:r>
              <a:rPr lang="zh-CN" altLang="en-US" sz="2400" dirty="0"/>
              <a:t>计算机器与智能</a:t>
            </a:r>
            <a:r>
              <a:rPr lang="zh-CN" altLang="en-US" sz="2400" dirty="0" smtClean="0">
                <a:latin typeface="华文楷体" panose="02010600040101010101" pitchFamily="2" charset="-122"/>
                <a:ea typeface="楷体_GB2312" pitchFamily="49" charset="-122"/>
              </a:rPr>
              <a:t>”</a:t>
            </a:r>
            <a:r>
              <a:rPr lang="zh-CN" altLang="en-US" sz="2400" dirty="0" smtClean="0">
                <a:latin typeface="楷体_GB2312" pitchFamily="49" charset="-122"/>
                <a:ea typeface="楷体_GB2312" pitchFamily="49" charset="-122"/>
              </a:rPr>
              <a:t>提出基本</a:t>
            </a:r>
            <a:r>
              <a:rPr lang="zh-CN" altLang="en-US" sz="2400" dirty="0">
                <a:latin typeface="楷体_GB2312" pitchFamily="49" charset="-122"/>
                <a:ea typeface="楷体_GB2312" pitchFamily="49" charset="-122"/>
              </a:rPr>
              <a:t>问题</a:t>
            </a:r>
            <a:r>
              <a:rPr lang="zh-CN" altLang="en-US" sz="2400" dirty="0" smtClean="0">
                <a:latin typeface="楷体_GB2312" pitchFamily="49" charset="-122"/>
                <a:ea typeface="楷体_GB2312" pitchFamily="49" charset="-122"/>
              </a:rPr>
              <a:t>：</a:t>
            </a:r>
            <a:r>
              <a:rPr lang="en-US" altLang="zh-CN" sz="2400" dirty="0" smtClean="0">
                <a:solidFill>
                  <a:srgbClr val="FF0000"/>
                </a:solidFill>
                <a:latin typeface="楷体_GB2312" pitchFamily="49" charset="-122"/>
                <a:ea typeface="楷体_GB2312" pitchFamily="49" charset="-122"/>
              </a:rPr>
              <a:t>Can Machine Think</a:t>
            </a:r>
            <a:r>
              <a:rPr lang="zh-CN" altLang="en-US" sz="2400" dirty="0" smtClean="0">
                <a:solidFill>
                  <a:srgbClr val="FF0000"/>
                </a:solidFill>
                <a:latin typeface="楷体_GB2312" pitchFamily="49" charset="-122"/>
                <a:ea typeface="楷体_GB2312" pitchFamily="49" charset="-122"/>
              </a:rPr>
              <a:t>？</a:t>
            </a:r>
            <a:endParaRPr lang="en-US" altLang="zh-CN" sz="2400" dirty="0">
              <a:latin typeface="楷体_GB2312" pitchFamily="49" charset="-122"/>
              <a:ea typeface="楷体_GB2312" pitchFamily="49" charset="-122"/>
            </a:endParaRPr>
          </a:p>
          <a:p>
            <a:pPr algn="just" eaLnBrk="1" hangingPunct="1">
              <a:lnSpc>
                <a:spcPct val="150000"/>
              </a:lnSpc>
            </a:pPr>
            <a:r>
              <a:rPr lang="zh-CN" altLang="en-US" sz="2400" dirty="0">
                <a:latin typeface="楷体_GB2312" pitchFamily="49" charset="-122"/>
                <a:ea typeface="楷体_GB2312" pitchFamily="49" charset="-122"/>
              </a:rPr>
              <a:t>设计了图灵测试，用模拟游戏阐述了他对机器和思考的理解</a:t>
            </a:r>
            <a:r>
              <a:rPr lang="zh-CN" altLang="en-US" sz="2400" dirty="0" smtClean="0">
                <a:latin typeface="楷体_GB2312" pitchFamily="49" charset="-122"/>
                <a:ea typeface="楷体_GB2312" pitchFamily="49" charset="-122"/>
              </a:rPr>
              <a:t>。</a:t>
            </a:r>
            <a:endParaRPr lang="en-US" altLang="zh-CN" sz="2400" dirty="0" smtClean="0">
              <a:latin typeface="楷体_GB2312" pitchFamily="49" charset="-122"/>
              <a:ea typeface="楷体_GB2312" pitchFamily="49" charset="-122"/>
            </a:endParaRPr>
          </a:p>
          <a:p>
            <a:pPr algn="just">
              <a:lnSpc>
                <a:spcPct val="150000"/>
              </a:lnSpc>
            </a:pPr>
            <a:r>
              <a:rPr lang="zh-CN" altLang="en-US" sz="2400" dirty="0">
                <a:solidFill>
                  <a:srgbClr val="FF0000"/>
                </a:solidFill>
              </a:rPr>
              <a:t>建造具有</a:t>
            </a:r>
            <a:r>
              <a:rPr lang="zh-CN" altLang="en-US" sz="2400" dirty="0">
                <a:solidFill>
                  <a:srgbClr val="FF0000"/>
                </a:solidFill>
                <a:effectLst>
                  <a:outerShdw blurRad="38100" dist="38100" dir="2700000" algn="tl">
                    <a:srgbClr val="000000">
                      <a:alpha val="43137"/>
                    </a:srgbClr>
                  </a:outerShdw>
                </a:effectLst>
              </a:rPr>
              <a:t>学习</a:t>
            </a:r>
            <a:r>
              <a:rPr lang="zh-CN" altLang="en-US" sz="2400" dirty="0">
                <a:solidFill>
                  <a:srgbClr val="FF0000"/>
                </a:solidFill>
              </a:rPr>
              <a:t>能力的机器，然后教育它们！</a:t>
            </a:r>
            <a:endParaRPr lang="zh-CN" altLang="en-US" sz="2400" dirty="0"/>
          </a:p>
          <a:p>
            <a:pPr algn="just" eaLnBrk="1" hangingPunct="1">
              <a:lnSpc>
                <a:spcPct val="150000"/>
              </a:lnSpc>
            </a:pPr>
            <a:endParaRPr lang="zh-CN" altLang="en-US" sz="2400" dirty="0">
              <a:latin typeface="楷体_GB2312" pitchFamily="49" charset="-122"/>
              <a:ea typeface="楷体_GB2312" pitchFamily="49" charset="-122"/>
            </a:endParaRPr>
          </a:p>
        </p:txBody>
      </p:sp>
      <p:sp>
        <p:nvSpPr>
          <p:cNvPr id="11268" name="Rectangle 6">
            <a:extLst>
              <a:ext uri="{FF2B5EF4-FFF2-40B4-BE49-F238E27FC236}">
                <a16:creationId xmlns:a16="http://schemas.microsoft.com/office/drawing/2014/main" id="{C0C4C9EF-ABC2-43AE-AF0E-FFC39EE8D4AD}"/>
              </a:ext>
            </a:extLst>
          </p:cNvPr>
          <p:cNvSpPr>
            <a:spLocks noChangeArrowheads="1"/>
          </p:cNvSpPr>
          <p:nvPr/>
        </p:nvSpPr>
        <p:spPr bwMode="auto">
          <a:xfrm>
            <a:off x="723153" y="810329"/>
            <a:ext cx="7007785" cy="4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2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32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32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32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3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50000"/>
              </a:spcBef>
              <a:spcAft>
                <a:spcPct val="0"/>
              </a:spcAft>
              <a:buFont typeface="Wingdings" panose="05000000000000000000" pitchFamily="2" charset="2"/>
              <a:buChar char="§"/>
              <a:defRPr kumimoji="1" sz="3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50000"/>
              </a:spcBef>
              <a:spcAft>
                <a:spcPct val="0"/>
              </a:spcAft>
              <a:buFont typeface="Wingdings" panose="05000000000000000000" pitchFamily="2" charset="2"/>
              <a:buChar char="§"/>
              <a:defRPr kumimoji="1" sz="3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50000"/>
              </a:spcBef>
              <a:spcAft>
                <a:spcPct val="0"/>
              </a:spcAft>
              <a:buFont typeface="Wingdings" panose="05000000000000000000" pitchFamily="2" charset="2"/>
              <a:buChar char="§"/>
              <a:defRPr kumimoji="1" sz="3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50000"/>
              </a:spcBef>
              <a:spcAft>
                <a:spcPct val="0"/>
              </a:spcAft>
              <a:buFont typeface="Wingdings" panose="05000000000000000000" pitchFamily="2" charset="2"/>
              <a:buChar char="§"/>
              <a:defRPr kumimoji="1" sz="3200" b="1">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en-US" altLang="zh-CN" sz="4000" b="0" dirty="0" smtClean="0"/>
              <a:t>1950</a:t>
            </a:r>
            <a:r>
              <a:rPr lang="zh-CN" altLang="en-US" sz="4000" b="0" dirty="0" smtClean="0"/>
              <a:t>年</a:t>
            </a:r>
            <a:r>
              <a:rPr lang="zh-CN" altLang="en-US" sz="4000" dirty="0" smtClean="0"/>
              <a:t>计算</a:t>
            </a:r>
            <a:r>
              <a:rPr lang="zh-CN" altLang="en-US" sz="4000" dirty="0"/>
              <a:t>机器与智能</a:t>
            </a:r>
            <a:endParaRPr lang="zh-CN" altLang="en-US" sz="4000" b="0" dirty="0">
              <a:solidFill>
                <a:schemeClr val="tx2"/>
              </a:solidFill>
              <a:latin typeface="华文新魏" panose="02010800040101010101" pitchFamily="2" charset="-122"/>
              <a:ea typeface="华文新魏" panose="02010800040101010101" pitchFamily="2" charset="-122"/>
            </a:endParaRPr>
          </a:p>
        </p:txBody>
      </p:sp>
      <p:pic>
        <p:nvPicPr>
          <p:cNvPr id="11269" name="Picture 11" descr="old01_2">
            <a:extLst>
              <a:ext uri="{FF2B5EF4-FFF2-40B4-BE49-F238E27FC236}">
                <a16:creationId xmlns:a16="http://schemas.microsoft.com/office/drawing/2014/main" id="{9D060D13-47F1-4821-9260-2A1D6F05466C}"/>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10349" y="2197941"/>
            <a:ext cx="2354608" cy="2920906"/>
          </a:xfrm>
          <a:noFill/>
        </p:spPr>
      </p:pic>
      <p:sp>
        <p:nvSpPr>
          <p:cNvPr id="5" name="内容占位符 2">
            <a:extLst>
              <a:ext uri="{FF2B5EF4-FFF2-40B4-BE49-F238E27FC236}">
                <a16:creationId xmlns:a16="http://schemas.microsoft.com/office/drawing/2014/main" id="{BF68F8A1-01E8-4ADE-B74F-482430192F79}"/>
              </a:ext>
            </a:extLst>
          </p:cNvPr>
          <p:cNvSpPr>
            <a:spLocks noGrp="1"/>
          </p:cNvSpPr>
          <p:nvPr>
            <p:ph sz="quarter" idx="1"/>
          </p:nvPr>
        </p:nvSpPr>
        <p:spPr>
          <a:xfrm>
            <a:off x="8462803" y="1631720"/>
            <a:ext cx="3606800" cy="4937760"/>
          </a:xfrm>
        </p:spPr>
        <p:txBody>
          <a:bodyPr>
            <a:normAutofit/>
          </a:bodyPr>
          <a:lstStyle/>
          <a:p>
            <a:pPr lvl="1">
              <a:lnSpc>
                <a:spcPct val="170000"/>
              </a:lnSpc>
            </a:pPr>
            <a:r>
              <a:rPr lang="en-US" altLang="zh-CN" sz="2000" dirty="0">
                <a:solidFill>
                  <a:schemeClr val="tx1"/>
                </a:solidFill>
              </a:rPr>
              <a:t>1. </a:t>
            </a:r>
            <a:r>
              <a:rPr lang="zh-CN" altLang="en-US" sz="2000" dirty="0">
                <a:solidFill>
                  <a:srgbClr val="FF0000"/>
                </a:solidFill>
              </a:rPr>
              <a:t>模仿游戏</a:t>
            </a:r>
          </a:p>
          <a:p>
            <a:pPr lvl="1">
              <a:lnSpc>
                <a:spcPct val="170000"/>
              </a:lnSpc>
            </a:pPr>
            <a:r>
              <a:rPr lang="en-US" altLang="zh-CN" sz="2000" dirty="0">
                <a:solidFill>
                  <a:schemeClr val="tx1"/>
                </a:solidFill>
              </a:rPr>
              <a:t>2. </a:t>
            </a:r>
            <a:r>
              <a:rPr lang="zh-CN" altLang="en-US" sz="2000" dirty="0">
                <a:solidFill>
                  <a:schemeClr val="tx1"/>
                </a:solidFill>
              </a:rPr>
              <a:t>对新问题的评价</a:t>
            </a:r>
          </a:p>
          <a:p>
            <a:pPr lvl="1">
              <a:lnSpc>
                <a:spcPct val="170000"/>
              </a:lnSpc>
            </a:pPr>
            <a:r>
              <a:rPr lang="en-US" altLang="zh-CN" sz="2000" dirty="0">
                <a:solidFill>
                  <a:schemeClr val="tx1"/>
                </a:solidFill>
              </a:rPr>
              <a:t>3. </a:t>
            </a:r>
            <a:r>
              <a:rPr lang="zh-CN" altLang="en-US" sz="2000" dirty="0">
                <a:solidFill>
                  <a:schemeClr val="tx1"/>
                </a:solidFill>
              </a:rPr>
              <a:t>游戏中的机器</a:t>
            </a:r>
          </a:p>
          <a:p>
            <a:pPr lvl="1">
              <a:lnSpc>
                <a:spcPct val="170000"/>
              </a:lnSpc>
            </a:pPr>
            <a:r>
              <a:rPr lang="en-US" altLang="zh-CN" sz="2000" dirty="0">
                <a:solidFill>
                  <a:schemeClr val="tx1"/>
                </a:solidFill>
              </a:rPr>
              <a:t>4. </a:t>
            </a:r>
            <a:r>
              <a:rPr lang="zh-CN" altLang="en-US" sz="2000" dirty="0">
                <a:solidFill>
                  <a:schemeClr val="tx1"/>
                </a:solidFill>
              </a:rPr>
              <a:t>数字计算机</a:t>
            </a:r>
          </a:p>
          <a:p>
            <a:pPr lvl="1">
              <a:lnSpc>
                <a:spcPct val="170000"/>
              </a:lnSpc>
            </a:pPr>
            <a:r>
              <a:rPr lang="en-US" altLang="zh-CN" sz="2000" dirty="0">
                <a:solidFill>
                  <a:schemeClr val="tx1"/>
                </a:solidFill>
              </a:rPr>
              <a:t>5. </a:t>
            </a:r>
            <a:r>
              <a:rPr lang="zh-CN" altLang="en-US" sz="2000" dirty="0">
                <a:solidFill>
                  <a:schemeClr val="tx1"/>
                </a:solidFill>
              </a:rPr>
              <a:t>数字计算机的通用性</a:t>
            </a:r>
          </a:p>
          <a:p>
            <a:pPr lvl="1">
              <a:lnSpc>
                <a:spcPct val="170000"/>
              </a:lnSpc>
            </a:pPr>
            <a:r>
              <a:rPr lang="en-US" altLang="zh-CN" sz="2000" dirty="0">
                <a:solidFill>
                  <a:schemeClr val="tx1"/>
                </a:solidFill>
              </a:rPr>
              <a:t>6. </a:t>
            </a:r>
            <a:r>
              <a:rPr lang="zh-CN" altLang="en-US" sz="2000" dirty="0">
                <a:solidFill>
                  <a:schemeClr val="tx1"/>
                </a:solidFill>
              </a:rPr>
              <a:t>主要问题的对立观点</a:t>
            </a:r>
          </a:p>
          <a:p>
            <a:pPr lvl="1">
              <a:lnSpc>
                <a:spcPct val="170000"/>
              </a:lnSpc>
            </a:pPr>
            <a:r>
              <a:rPr lang="en-US" altLang="zh-CN" sz="2000" dirty="0">
                <a:solidFill>
                  <a:srgbClr val="FF0000"/>
                </a:solidFill>
              </a:rPr>
              <a:t>7. </a:t>
            </a:r>
            <a:r>
              <a:rPr lang="zh-CN" altLang="en-US" sz="2000" dirty="0">
                <a:solidFill>
                  <a:srgbClr val="FF0000"/>
                </a:solidFill>
              </a:rPr>
              <a:t>学习机器</a:t>
            </a:r>
          </a:p>
        </p:txBody>
      </p:sp>
      <p:sp>
        <p:nvSpPr>
          <p:cNvPr id="6" name="矩形 5">
            <a:extLst>
              <a:ext uri="{FF2B5EF4-FFF2-40B4-BE49-F238E27FC236}">
                <a16:creationId xmlns:a16="http://schemas.microsoft.com/office/drawing/2014/main" id="{09AD387F-4878-4004-BDBD-898E157D4BC2}"/>
              </a:ext>
            </a:extLst>
          </p:cNvPr>
          <p:cNvSpPr/>
          <p:nvPr/>
        </p:nvSpPr>
        <p:spPr>
          <a:xfrm>
            <a:off x="2073090" y="6199231"/>
            <a:ext cx="9865096" cy="507831"/>
          </a:xfrm>
          <a:prstGeom prst="rect">
            <a:avLst/>
          </a:prstGeom>
        </p:spPr>
        <p:txBody>
          <a:bodyPr wrap="square">
            <a:spAutoFit/>
          </a:bodyPr>
          <a:lstStyle/>
          <a:p>
            <a:pPr algn="r">
              <a:lnSpc>
                <a:spcPct val="150000"/>
              </a:lnSpc>
            </a:pPr>
            <a:r>
              <a:rPr lang="en-US" altLang="zh-CN" dirty="0" err="1">
                <a:latin typeface="Times New Roman" panose="02020603050405020304" pitchFamily="18" charset="0"/>
                <a:cs typeface="Times New Roman" panose="02020603050405020304" pitchFamily="18" charset="0"/>
              </a:rPr>
              <a:t>A.M.Turing</a:t>
            </a:r>
            <a:r>
              <a:rPr lang="en-US" altLang="zh-CN" dirty="0">
                <a:latin typeface="Times New Roman" panose="02020603050405020304" pitchFamily="18" charset="0"/>
                <a:cs typeface="Times New Roman" panose="02020603050405020304" pitchFamily="18" charset="0"/>
              </a:rPr>
              <a:t>(1950), </a:t>
            </a:r>
            <a:r>
              <a:rPr lang="en-US" altLang="zh-CN" b="1" dirty="0">
                <a:solidFill>
                  <a:srgbClr val="FF0000"/>
                </a:solidFill>
                <a:latin typeface="Times New Roman" panose="02020603050405020304" pitchFamily="18" charset="0"/>
                <a:cs typeface="Times New Roman" panose="02020603050405020304" pitchFamily="18" charset="0"/>
              </a:rPr>
              <a:t>Computing Machinery and Intelligence</a:t>
            </a:r>
            <a:r>
              <a:rPr lang="en-US" altLang="zh-CN" dirty="0">
                <a:latin typeface="Times New Roman" panose="02020603050405020304" pitchFamily="18" charset="0"/>
                <a:cs typeface="Times New Roman" panose="02020603050405020304" pitchFamily="18" charset="0"/>
              </a:rPr>
              <a:t>, Mind 49: 433-460</a:t>
            </a:r>
          </a:p>
        </p:txBody>
      </p:sp>
    </p:spTree>
    <p:extLst>
      <p:ext uri="{BB962C8B-B14F-4D97-AF65-F5344CB8AC3E}">
        <p14:creationId xmlns:p14="http://schemas.microsoft.com/office/powerpoint/2010/main" val="333397094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9353" y="599492"/>
            <a:ext cx="10515600" cy="690574"/>
          </a:xfrm>
          <a:prstGeom prst="rect">
            <a:avLst/>
          </a:prstGeom>
        </p:spPr>
        <p:txBody>
          <a:bodyPr vert="horz" wrap="square" lIns="0" tIns="13335" rIns="0" bIns="0" rtlCol="0">
            <a:spAutoFit/>
          </a:bodyPr>
          <a:lstStyle/>
          <a:p>
            <a:pPr marL="2054860">
              <a:lnSpc>
                <a:spcPct val="100000"/>
              </a:lnSpc>
              <a:spcBef>
                <a:spcPts val="105"/>
              </a:spcBef>
            </a:pPr>
            <a:r>
              <a:rPr dirty="0"/>
              <a:t>A</a:t>
            </a:r>
            <a:r>
              <a:rPr spc="-10" dirty="0"/>
              <a:t> </a:t>
            </a:r>
            <a:r>
              <a:rPr dirty="0"/>
              <a:t>(Short)</a:t>
            </a:r>
            <a:r>
              <a:rPr spc="-10" dirty="0"/>
              <a:t> </a:t>
            </a:r>
            <a:r>
              <a:rPr dirty="0"/>
              <a:t>History</a:t>
            </a:r>
            <a:r>
              <a:rPr spc="-20" dirty="0"/>
              <a:t> </a:t>
            </a:r>
            <a:r>
              <a:rPr dirty="0"/>
              <a:t>of</a:t>
            </a:r>
            <a:r>
              <a:rPr spc="-10" dirty="0"/>
              <a:t> </a:t>
            </a:r>
            <a:r>
              <a:rPr spc="-25" dirty="0"/>
              <a:t>AI</a:t>
            </a:r>
          </a:p>
        </p:txBody>
      </p:sp>
      <p:sp>
        <p:nvSpPr>
          <p:cNvPr id="3" name="object 3"/>
          <p:cNvSpPr txBox="1"/>
          <p:nvPr/>
        </p:nvSpPr>
        <p:spPr>
          <a:xfrm>
            <a:off x="734725" y="1909670"/>
            <a:ext cx="11035030" cy="2689838"/>
          </a:xfrm>
          <a:prstGeom prst="rect">
            <a:avLst/>
          </a:prstGeom>
        </p:spPr>
        <p:txBody>
          <a:bodyPr vert="horz" wrap="square" lIns="0" tIns="113664" rIns="0" bIns="0" rtlCol="0">
            <a:spAutoFit/>
          </a:bodyPr>
          <a:lstStyle/>
          <a:p>
            <a:pPr marL="354965" indent="-342265">
              <a:lnSpc>
                <a:spcPct val="100000"/>
              </a:lnSpc>
              <a:spcBef>
                <a:spcPts val="894"/>
              </a:spcBef>
              <a:buFont typeface="Wingdings"/>
              <a:buChar char=""/>
              <a:tabLst>
                <a:tab pos="354965" algn="l"/>
                <a:tab pos="355600" algn="l"/>
              </a:tabLst>
            </a:pPr>
            <a:r>
              <a:rPr sz="3200" spc="-10" dirty="0">
                <a:solidFill>
                  <a:srgbClr val="333399"/>
                </a:solidFill>
                <a:latin typeface="Calibri"/>
                <a:cs typeface="Calibri"/>
              </a:rPr>
              <a:t>1940-</a:t>
            </a:r>
            <a:r>
              <a:rPr sz="3200" dirty="0">
                <a:solidFill>
                  <a:srgbClr val="333399"/>
                </a:solidFill>
                <a:latin typeface="Calibri"/>
                <a:cs typeface="Calibri"/>
              </a:rPr>
              <a:t>1950:</a:t>
            </a:r>
            <a:r>
              <a:rPr sz="3200" spc="30" dirty="0">
                <a:solidFill>
                  <a:srgbClr val="333399"/>
                </a:solidFill>
                <a:latin typeface="Calibri"/>
                <a:cs typeface="Calibri"/>
              </a:rPr>
              <a:t> </a:t>
            </a:r>
            <a:r>
              <a:rPr sz="3200" dirty="0">
                <a:solidFill>
                  <a:srgbClr val="333399"/>
                </a:solidFill>
                <a:latin typeface="Calibri"/>
                <a:cs typeface="Calibri"/>
              </a:rPr>
              <a:t>Early</a:t>
            </a:r>
            <a:r>
              <a:rPr sz="3200" spc="5" dirty="0">
                <a:solidFill>
                  <a:srgbClr val="333399"/>
                </a:solidFill>
                <a:latin typeface="Calibri"/>
                <a:cs typeface="Calibri"/>
              </a:rPr>
              <a:t> </a:t>
            </a:r>
            <a:r>
              <a:rPr sz="3200" spc="-20" dirty="0">
                <a:solidFill>
                  <a:srgbClr val="333399"/>
                </a:solidFill>
                <a:latin typeface="Calibri"/>
                <a:cs typeface="Calibri"/>
              </a:rPr>
              <a:t>days</a:t>
            </a:r>
            <a:endParaRPr sz="3200" dirty="0">
              <a:latin typeface="Calibri"/>
              <a:cs typeface="Calibri"/>
            </a:endParaRPr>
          </a:p>
          <a:p>
            <a:pPr marL="756285" lvl="1" indent="-287655">
              <a:lnSpc>
                <a:spcPct val="100000"/>
              </a:lnSpc>
              <a:spcBef>
                <a:spcPts val="690"/>
              </a:spcBef>
              <a:buFont typeface="Wingdings"/>
              <a:buChar char=""/>
              <a:tabLst>
                <a:tab pos="756920" algn="l"/>
              </a:tabLst>
            </a:pPr>
            <a:r>
              <a:rPr sz="2800" dirty="0">
                <a:latin typeface="Calibri"/>
                <a:cs typeface="Calibri"/>
              </a:rPr>
              <a:t>1943:</a:t>
            </a:r>
            <a:r>
              <a:rPr sz="2800" spc="-45" dirty="0">
                <a:latin typeface="Calibri"/>
                <a:cs typeface="Calibri"/>
              </a:rPr>
              <a:t> </a:t>
            </a:r>
            <a:r>
              <a:rPr sz="2800" dirty="0">
                <a:latin typeface="Calibri"/>
                <a:cs typeface="Calibri"/>
              </a:rPr>
              <a:t>McCulloch</a:t>
            </a:r>
            <a:r>
              <a:rPr sz="2800" spc="-45" dirty="0">
                <a:latin typeface="Calibri"/>
                <a:cs typeface="Calibri"/>
              </a:rPr>
              <a:t> </a:t>
            </a:r>
            <a:r>
              <a:rPr sz="2800" dirty="0">
                <a:latin typeface="Calibri"/>
                <a:cs typeface="Calibri"/>
              </a:rPr>
              <a:t>&amp;</a:t>
            </a:r>
            <a:r>
              <a:rPr sz="2800" spc="-75" dirty="0">
                <a:latin typeface="Calibri"/>
                <a:cs typeface="Calibri"/>
              </a:rPr>
              <a:t> </a:t>
            </a:r>
            <a:r>
              <a:rPr sz="2800" dirty="0">
                <a:latin typeface="Calibri"/>
                <a:cs typeface="Calibri"/>
              </a:rPr>
              <a:t>Pitts:</a:t>
            </a:r>
            <a:r>
              <a:rPr sz="2800" spc="-45" dirty="0">
                <a:latin typeface="Calibri"/>
                <a:cs typeface="Calibri"/>
              </a:rPr>
              <a:t> </a:t>
            </a:r>
            <a:r>
              <a:rPr lang="en-US" sz="2800" spc="-45" dirty="0">
                <a:latin typeface="Calibri"/>
                <a:cs typeface="Calibri"/>
              </a:rPr>
              <a:t> </a:t>
            </a:r>
            <a:r>
              <a:rPr lang="en-US" sz="2800" u="sng" dirty="0">
                <a:latin typeface="Calibri"/>
                <a:cs typeface="Calibri"/>
              </a:rPr>
              <a:t>MP Neuron model</a:t>
            </a:r>
            <a:endParaRPr sz="2800" u="sng" dirty="0">
              <a:latin typeface="Calibri"/>
              <a:cs typeface="Calibri"/>
            </a:endParaRPr>
          </a:p>
          <a:p>
            <a:pPr marL="756285" lvl="1" indent="-287655">
              <a:lnSpc>
                <a:spcPct val="100000"/>
              </a:lnSpc>
              <a:spcBef>
                <a:spcPts val="670"/>
              </a:spcBef>
              <a:buFont typeface="Wingdings"/>
              <a:buChar char=""/>
              <a:tabLst>
                <a:tab pos="756920" algn="l"/>
              </a:tabLst>
            </a:pPr>
            <a:r>
              <a:rPr sz="2800" dirty="0">
                <a:latin typeface="Calibri"/>
                <a:cs typeface="Calibri"/>
              </a:rPr>
              <a:t>1950:</a:t>
            </a:r>
            <a:r>
              <a:rPr sz="2800" spc="-65" dirty="0">
                <a:latin typeface="Calibri"/>
                <a:cs typeface="Calibri"/>
              </a:rPr>
              <a:t> </a:t>
            </a:r>
            <a:r>
              <a:rPr sz="2800" dirty="0">
                <a:latin typeface="Calibri"/>
                <a:cs typeface="Calibri"/>
              </a:rPr>
              <a:t>Turing's</a:t>
            </a:r>
            <a:r>
              <a:rPr sz="2800" spc="-80" dirty="0">
                <a:latin typeface="Calibri"/>
                <a:cs typeface="Calibri"/>
              </a:rPr>
              <a:t> </a:t>
            </a:r>
            <a:r>
              <a:rPr sz="2800" spc="-10" dirty="0">
                <a:latin typeface="Calibri"/>
                <a:cs typeface="Calibri"/>
              </a:rPr>
              <a:t>“</a:t>
            </a:r>
            <a:r>
              <a:rPr sz="2800" u="sng" spc="-10" dirty="0">
                <a:latin typeface="Calibri"/>
                <a:cs typeface="Calibri"/>
              </a:rPr>
              <a:t>Computing</a:t>
            </a:r>
            <a:r>
              <a:rPr sz="2800" u="sng" spc="-75" dirty="0">
                <a:latin typeface="Calibri"/>
                <a:cs typeface="Calibri"/>
              </a:rPr>
              <a:t> </a:t>
            </a:r>
            <a:r>
              <a:rPr sz="2800" u="sng" dirty="0">
                <a:latin typeface="Calibri"/>
                <a:cs typeface="Calibri"/>
              </a:rPr>
              <a:t>Machinery</a:t>
            </a:r>
            <a:r>
              <a:rPr sz="2800" u="sng" spc="-75" dirty="0">
                <a:latin typeface="Calibri"/>
                <a:cs typeface="Calibri"/>
              </a:rPr>
              <a:t> </a:t>
            </a:r>
            <a:r>
              <a:rPr sz="2800" u="sng" dirty="0">
                <a:latin typeface="Calibri"/>
                <a:cs typeface="Calibri"/>
              </a:rPr>
              <a:t>and</a:t>
            </a:r>
            <a:r>
              <a:rPr sz="2800" u="sng" spc="-95" dirty="0">
                <a:latin typeface="Calibri"/>
                <a:cs typeface="Calibri"/>
              </a:rPr>
              <a:t> </a:t>
            </a:r>
            <a:r>
              <a:rPr sz="2800" u="sng" spc="-10" dirty="0">
                <a:latin typeface="Calibri"/>
                <a:cs typeface="Calibri"/>
              </a:rPr>
              <a:t>Intelligence</a:t>
            </a:r>
            <a:r>
              <a:rPr sz="2800" spc="-10" dirty="0">
                <a:latin typeface="Calibri"/>
                <a:cs typeface="Calibri"/>
              </a:rPr>
              <a:t>”</a:t>
            </a:r>
            <a:endParaRPr lang="en-US" sz="2800" spc="-10" dirty="0">
              <a:latin typeface="Calibri"/>
              <a:cs typeface="Calibri"/>
            </a:endParaRPr>
          </a:p>
          <a:p>
            <a:pPr marL="756285" lvl="1" indent="-287655">
              <a:lnSpc>
                <a:spcPct val="100000"/>
              </a:lnSpc>
              <a:spcBef>
                <a:spcPts val="670"/>
              </a:spcBef>
              <a:buFont typeface="Wingdings"/>
              <a:buChar char=""/>
              <a:tabLst>
                <a:tab pos="756920" algn="l"/>
              </a:tabLst>
            </a:pPr>
            <a:endParaRPr sz="2800" dirty="0">
              <a:latin typeface="Calibri"/>
              <a:cs typeface="Calibri"/>
            </a:endParaRPr>
          </a:p>
          <a:p>
            <a:pPr marL="756285" lvl="1" indent="-287655">
              <a:lnSpc>
                <a:spcPct val="100000"/>
              </a:lnSpc>
              <a:spcBef>
                <a:spcPts val="675"/>
              </a:spcBef>
              <a:buFont typeface="Wingdings"/>
              <a:buChar char=""/>
              <a:tabLst>
                <a:tab pos="756920" algn="l"/>
              </a:tabLst>
            </a:pPr>
            <a:r>
              <a:rPr sz="2800" dirty="0" smtClean="0">
                <a:latin typeface="Calibri"/>
                <a:cs typeface="Calibri"/>
              </a:rPr>
              <a:t>1956</a:t>
            </a:r>
            <a:r>
              <a:rPr sz="2800" dirty="0">
                <a:latin typeface="Calibri"/>
                <a:cs typeface="Calibri"/>
              </a:rPr>
              <a:t>:</a:t>
            </a:r>
            <a:r>
              <a:rPr sz="2800" spc="-70" dirty="0">
                <a:latin typeface="Calibri"/>
                <a:cs typeface="Calibri"/>
              </a:rPr>
              <a:t> </a:t>
            </a:r>
            <a:r>
              <a:rPr sz="2800" dirty="0">
                <a:latin typeface="Calibri"/>
                <a:cs typeface="Calibri"/>
              </a:rPr>
              <a:t>Dartmouth</a:t>
            </a:r>
            <a:r>
              <a:rPr sz="2800" spc="-85" dirty="0">
                <a:latin typeface="Calibri"/>
                <a:cs typeface="Calibri"/>
              </a:rPr>
              <a:t> </a:t>
            </a:r>
            <a:r>
              <a:rPr sz="2800" dirty="0">
                <a:latin typeface="Calibri"/>
                <a:cs typeface="Calibri"/>
              </a:rPr>
              <a:t>meeting:</a:t>
            </a:r>
            <a:r>
              <a:rPr sz="2800" spc="-95" dirty="0">
                <a:latin typeface="Calibri"/>
                <a:cs typeface="Calibri"/>
              </a:rPr>
              <a:t> </a:t>
            </a:r>
            <a:r>
              <a:rPr sz="2800" u="sng" dirty="0">
                <a:latin typeface="Calibri"/>
                <a:cs typeface="Calibri"/>
              </a:rPr>
              <a:t>“Artificial</a:t>
            </a:r>
            <a:r>
              <a:rPr sz="2800" u="sng" spc="-100" dirty="0">
                <a:latin typeface="Calibri"/>
                <a:cs typeface="Calibri"/>
              </a:rPr>
              <a:t> </a:t>
            </a:r>
            <a:r>
              <a:rPr sz="2800" u="sng" spc="-10" dirty="0">
                <a:latin typeface="Calibri"/>
                <a:cs typeface="Calibri"/>
              </a:rPr>
              <a:t>Intelligence”</a:t>
            </a:r>
            <a:r>
              <a:rPr sz="2800" u="sng" spc="-95" dirty="0">
                <a:latin typeface="Calibri"/>
                <a:cs typeface="Calibri"/>
              </a:rPr>
              <a:t> </a:t>
            </a:r>
            <a:r>
              <a:rPr sz="2800" u="sng" spc="-10" dirty="0" smtClean="0">
                <a:latin typeface="Calibri"/>
                <a:cs typeface="Calibri"/>
              </a:rPr>
              <a:t>adopted</a:t>
            </a:r>
            <a:endParaRPr sz="2800" u="sng" dirty="0">
              <a:latin typeface="Calibri"/>
              <a:cs typeface="Calibri"/>
            </a:endParaRPr>
          </a:p>
        </p:txBody>
      </p:sp>
      <p:pic>
        <p:nvPicPr>
          <p:cNvPr id="5" name="Picture 5">
            <a:extLst>
              <a:ext uri="{FF2B5EF4-FFF2-40B4-BE49-F238E27FC236}">
                <a16:creationId xmlns:a16="http://schemas.microsoft.com/office/drawing/2014/main" id="{B89F625A-BB6C-48C8-A326-738C3FF2C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2620" y="4842874"/>
            <a:ext cx="2868790" cy="179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ld01_2">
            <a:extLst>
              <a:ext uri="{FF2B5EF4-FFF2-40B4-BE49-F238E27FC236}">
                <a16:creationId xmlns:a16="http://schemas.microsoft.com/office/drawing/2014/main" id="{9D060D13-47F1-4821-9260-2A1D6F05466C}"/>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10048480" y="2001983"/>
            <a:ext cx="1322889" cy="1641052"/>
          </a:xfrm>
          <a:prstGeom prst="rect">
            <a:avLst/>
          </a:prstGeom>
          <a:noFill/>
        </p:spPr>
      </p:pic>
    </p:spTree>
    <p:extLst>
      <p:ext uri="{BB962C8B-B14F-4D97-AF65-F5344CB8AC3E}">
        <p14:creationId xmlns:p14="http://schemas.microsoft.com/office/powerpoint/2010/main" val="3331839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1294" y="615082"/>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“Artificial Intelligence</a:t>
              </a:r>
              <a:r>
                <a:rPr lang="zh-CN"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（人工智能）</a:t>
              </a:r>
              <a:r>
                <a:rPr lang="en-US"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术语</a:t>
              </a: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被首次使用</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86898" y="1468256"/>
            <a:ext cx="5598374" cy="4804394"/>
            <a:chOff x="1099312" y="1723345"/>
            <a:chExt cx="10062913" cy="3432863"/>
          </a:xfrm>
        </p:grpSpPr>
        <p:sp>
          <p:nvSpPr>
            <p:cNvPr id="9" name="立方体 8"/>
            <p:cNvSpPr/>
            <p:nvPr/>
          </p:nvSpPr>
          <p:spPr>
            <a:xfrm>
              <a:off x="1099312" y="1723345"/>
              <a:ext cx="10062913" cy="3238795"/>
            </a:xfrm>
            <a:prstGeom prst="cube">
              <a:avLst>
                <a:gd name="adj" fmla="val 1445"/>
              </a:avLst>
            </a:prstGeom>
            <a:gradFill>
              <a:gsLst>
                <a:gs pos="0">
                  <a:srgbClr val="016773"/>
                </a:gs>
                <a:gs pos="100000">
                  <a:srgbClr val="00ABA5"/>
                </a:gs>
              </a:gsLst>
              <a:lin ang="48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0" name="直接连接符 9"/>
            <p:cNvCxnSpPr/>
            <p:nvPr/>
          </p:nvCxnSpPr>
          <p:spPr>
            <a:xfrm rot="5400000" flipH="1">
              <a:off x="9209650" y="3470155"/>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099312" y="1742007"/>
              <a:ext cx="3220132" cy="3220133"/>
              <a:chOff x="1099312" y="2369187"/>
              <a:chExt cx="3220132" cy="3220133"/>
            </a:xfrm>
          </p:grpSpPr>
          <p:cxnSp>
            <p:nvCxnSpPr>
              <p:cNvPr id="13" name="直接连接符 12"/>
              <p:cNvCxnSpPr/>
              <p:nvPr/>
            </p:nvCxnSpPr>
            <p:spPr>
              <a:xfrm flipH="1">
                <a:off x="1099312" y="5408718"/>
                <a:ext cx="3220132"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200000" flipH="1">
                <a:off x="-313770" y="3979254"/>
                <a:ext cx="3220133"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rot="10800000" flipH="1">
              <a:off x="7731987" y="1979513"/>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525997" y="2070598"/>
            <a:ext cx="5252627" cy="3785652"/>
          </a:xfrm>
          <a:prstGeom prst="rect">
            <a:avLst/>
          </a:prstGeom>
        </p:spPr>
        <p:txBody>
          <a:bodyPr wrap="square">
            <a:spAutoFit/>
          </a:bodyPr>
          <a:lstStyle/>
          <a:p>
            <a:pPr marL="342900" indent="-342900">
              <a:lnSpc>
                <a:spcPct val="150000"/>
              </a:lnSpc>
              <a:buSzPct val="80000"/>
              <a:buFont typeface="Wingdings" panose="05000000000000000000" pitchFamily="2" charset="2"/>
              <a:buChar char="u"/>
            </a:pP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1955</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8</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John McCarthy (</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时任</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Dartmouth</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数学系助理教授，</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1971</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年度图灵奖获得者</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Marvin Lee Minsky (</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时任哈佛大学数学系和神经学系</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Junior Fellow</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1969</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年度图灵奖获得者</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Claude Shannon (Bell Lab, </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信息理论之父</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Nathaniel Rochester(IBM, </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第一代通用计算机</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701</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主设计师</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提交</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一份题为</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 Proposal for the Dartmouth Summer Research Project on Artificial Intelligence”</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的项目建议书</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首次使用了</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Artificial Intelligence</a:t>
            </a:r>
            <a:r>
              <a:rPr lang="zh-CN" altLang="zh-CN" sz="16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（人工智能）</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这个术语，从此人工智能开始登上了人类历史舞台</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745176" y="1644370"/>
            <a:ext cx="5340096" cy="400110"/>
          </a:xfrm>
          <a:prstGeom prst="rect">
            <a:avLst/>
          </a:prstGeom>
        </p:spPr>
        <p:txBody>
          <a:bodyPr wrap="square">
            <a:spAutoFit/>
          </a:bodyPr>
          <a:lstStyle/>
          <a:p>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人工智能达特茅斯夏季研究项目建议书</a:t>
            </a:r>
            <a:endParaRPr lang="zh-CN" altLang="en-US" sz="20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6" name="Picture 2">
            <a:extLst>
              <a:ext uri="{FF2B5EF4-FFF2-40B4-BE49-F238E27FC236}">
                <a16:creationId xmlns:a16="http://schemas.microsoft.com/office/drawing/2014/main" id="{D8AA5B57-B198-4A94-95D2-F6EE383F5E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890"/>
          <a:stretch>
            <a:fillRect/>
          </a:stretch>
        </p:blipFill>
        <p:spPr bwMode="auto">
          <a:xfrm>
            <a:off x="8863382" y="190222"/>
            <a:ext cx="1564782" cy="184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矩形 18"/>
          <p:cNvSpPr/>
          <p:nvPr/>
        </p:nvSpPr>
        <p:spPr>
          <a:xfrm>
            <a:off x="6435985" y="2090474"/>
            <a:ext cx="5202221" cy="466281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indent="457200" algn="just" fontAlgn="base">
              <a:lnSpc>
                <a:spcPct val="150000"/>
              </a:lnSpc>
            </a:pPr>
            <a:r>
              <a:rPr lang="zh-CN" altLang="en-US" dirty="0" smtClean="0">
                <a:solidFill>
                  <a:srgbClr val="151515"/>
                </a:solidFill>
                <a:latin typeface="inherit"/>
                <a:ea typeface="微软雅黑" panose="020B0503020204020204" pitchFamily="34" charset="-122"/>
              </a:rPr>
              <a:t>我们</a:t>
            </a:r>
            <a:r>
              <a:rPr lang="zh-CN" altLang="en-US" dirty="0">
                <a:solidFill>
                  <a:srgbClr val="151515"/>
                </a:solidFill>
                <a:latin typeface="inherit"/>
                <a:ea typeface="微软雅黑" panose="020B0503020204020204" pitchFamily="34" charset="-122"/>
              </a:rPr>
              <a:t>建议在</a:t>
            </a:r>
            <a:r>
              <a:rPr lang="en-US" altLang="zh-CN" dirty="0">
                <a:solidFill>
                  <a:srgbClr val="151515"/>
                </a:solidFill>
                <a:latin typeface="inherit"/>
                <a:ea typeface="微软雅黑" panose="020B0503020204020204" pitchFamily="34" charset="-122"/>
              </a:rPr>
              <a:t>1956</a:t>
            </a:r>
            <a:r>
              <a:rPr lang="zh-CN" altLang="en-US" dirty="0">
                <a:solidFill>
                  <a:srgbClr val="151515"/>
                </a:solidFill>
                <a:latin typeface="inherit"/>
                <a:ea typeface="微软雅黑" panose="020B0503020204020204" pitchFamily="34" charset="-122"/>
              </a:rPr>
              <a:t>年夏天在新罕布什尔州汉</a:t>
            </a:r>
            <a:r>
              <a:rPr lang="zh-CN" altLang="en-US" dirty="0" smtClean="0">
                <a:solidFill>
                  <a:srgbClr val="151515"/>
                </a:solidFill>
                <a:latin typeface="inherit"/>
                <a:ea typeface="微软雅黑" panose="020B0503020204020204" pitchFamily="34" charset="-122"/>
              </a:rPr>
              <a:t>诺斯的</a:t>
            </a:r>
            <a:r>
              <a:rPr lang="zh-CN" altLang="en-US" dirty="0">
                <a:solidFill>
                  <a:srgbClr val="151515"/>
                </a:solidFill>
                <a:latin typeface="inherit"/>
                <a:ea typeface="微软雅黑" panose="020B0503020204020204" pitchFamily="34" charset="-122"/>
              </a:rPr>
              <a:t>达特茅斯学院进行为期</a:t>
            </a:r>
            <a:r>
              <a:rPr lang="en-US" altLang="zh-CN" dirty="0">
                <a:solidFill>
                  <a:srgbClr val="151515"/>
                </a:solidFill>
                <a:latin typeface="inherit"/>
                <a:ea typeface="微软雅黑" panose="020B0503020204020204" pitchFamily="34" charset="-122"/>
              </a:rPr>
              <a:t>2</a:t>
            </a:r>
            <a:r>
              <a:rPr lang="zh-CN" altLang="en-US" dirty="0">
                <a:solidFill>
                  <a:srgbClr val="151515"/>
                </a:solidFill>
                <a:latin typeface="inherit"/>
                <a:ea typeface="微软雅黑" panose="020B0503020204020204" pitchFamily="34" charset="-122"/>
              </a:rPr>
              <a:t>个月、</a:t>
            </a:r>
            <a:r>
              <a:rPr lang="en-US" altLang="zh-CN" dirty="0">
                <a:solidFill>
                  <a:srgbClr val="151515"/>
                </a:solidFill>
                <a:latin typeface="inherit"/>
                <a:ea typeface="微软雅黑" panose="020B0503020204020204" pitchFamily="34" charset="-122"/>
              </a:rPr>
              <a:t>10</a:t>
            </a:r>
            <a:r>
              <a:rPr lang="zh-CN" altLang="en-US" dirty="0">
                <a:solidFill>
                  <a:srgbClr val="151515"/>
                </a:solidFill>
                <a:latin typeface="inherit"/>
                <a:ea typeface="微软雅黑" panose="020B0503020204020204" pitchFamily="34" charset="-122"/>
              </a:rPr>
              <a:t>人的</a:t>
            </a:r>
            <a:r>
              <a:rPr lang="zh-CN" altLang="en-US" dirty="0">
                <a:solidFill>
                  <a:srgbClr val="FF0000"/>
                </a:solidFill>
                <a:latin typeface="inherit"/>
                <a:ea typeface="微软雅黑" panose="020B0503020204020204" pitchFamily="34" charset="-122"/>
              </a:rPr>
              <a:t>人工智能研究</a:t>
            </a:r>
            <a:r>
              <a:rPr lang="zh-CN" altLang="en-US" dirty="0" smtClean="0">
                <a:solidFill>
                  <a:srgbClr val="151515"/>
                </a:solidFill>
                <a:latin typeface="inherit"/>
                <a:ea typeface="微软雅黑" panose="020B0503020204020204" pitchFamily="34" charset="-122"/>
              </a:rPr>
              <a:t>。</a:t>
            </a:r>
            <a:endParaRPr lang="en-US" altLang="zh-CN" dirty="0" smtClean="0">
              <a:solidFill>
                <a:srgbClr val="151515"/>
              </a:solidFill>
              <a:latin typeface="inherit"/>
              <a:ea typeface="微软雅黑" panose="020B0503020204020204" pitchFamily="34" charset="-122"/>
            </a:endParaRPr>
          </a:p>
          <a:p>
            <a:pPr indent="457200" algn="just" fontAlgn="base">
              <a:lnSpc>
                <a:spcPct val="150000"/>
              </a:lnSpc>
            </a:pPr>
            <a:r>
              <a:rPr lang="zh-CN" altLang="en-US" dirty="0" smtClean="0">
                <a:solidFill>
                  <a:srgbClr val="151515"/>
                </a:solidFill>
                <a:latin typeface="inherit"/>
                <a:ea typeface="微软雅黑" panose="020B0503020204020204" pitchFamily="34" charset="-122"/>
              </a:rPr>
              <a:t>该</a:t>
            </a:r>
            <a:r>
              <a:rPr lang="zh-CN" altLang="en-US" dirty="0">
                <a:solidFill>
                  <a:srgbClr val="151515"/>
                </a:solidFill>
                <a:latin typeface="inherit"/>
                <a:ea typeface="微软雅黑" panose="020B0503020204020204" pitchFamily="34" charset="-122"/>
              </a:rPr>
              <a:t>研究是在假设的基础上进行的，即</a:t>
            </a:r>
            <a:r>
              <a:rPr lang="zh-CN" altLang="en-US" b="1" i="1" dirty="0">
                <a:solidFill>
                  <a:srgbClr val="FF0000"/>
                </a:solidFill>
                <a:latin typeface="inherit"/>
                <a:ea typeface="微软雅黑" panose="020B0503020204020204" pitchFamily="34" charset="-122"/>
              </a:rPr>
              <a:t>学习</a:t>
            </a:r>
            <a:r>
              <a:rPr lang="zh-CN" altLang="en-US" dirty="0">
                <a:latin typeface="inherit"/>
                <a:ea typeface="微软雅黑" panose="020B0503020204020204" pitchFamily="34" charset="-122"/>
              </a:rPr>
              <a:t>的每个方面或</a:t>
            </a:r>
            <a:r>
              <a:rPr lang="zh-CN" altLang="en-US" dirty="0" smtClean="0">
                <a:solidFill>
                  <a:srgbClr val="FF0000"/>
                </a:solidFill>
                <a:latin typeface="inherit"/>
                <a:ea typeface="微软雅黑" panose="020B0503020204020204" pitchFamily="34" charset="-122"/>
              </a:rPr>
              <a:t>智能</a:t>
            </a:r>
            <a:r>
              <a:rPr lang="zh-CN" altLang="en-US" dirty="0" smtClean="0">
                <a:latin typeface="inherit"/>
                <a:ea typeface="微软雅黑" panose="020B0503020204020204" pitchFamily="34" charset="-122"/>
              </a:rPr>
              <a:t>的任何</a:t>
            </a:r>
            <a:r>
              <a:rPr lang="zh-CN" altLang="en-US" dirty="0">
                <a:latin typeface="inherit"/>
                <a:ea typeface="微软雅黑" panose="020B0503020204020204" pitchFamily="34" charset="-122"/>
              </a:rPr>
              <a:t>其他特征原则上都可以如此</a:t>
            </a:r>
            <a:r>
              <a:rPr lang="zh-CN" altLang="en-US" dirty="0" smtClean="0">
                <a:solidFill>
                  <a:srgbClr val="FF0000"/>
                </a:solidFill>
                <a:latin typeface="inherit"/>
                <a:ea typeface="微软雅黑" panose="020B0503020204020204" pitchFamily="34" charset="-122"/>
              </a:rPr>
              <a:t>精确描述</a:t>
            </a:r>
            <a:r>
              <a:rPr lang="zh-CN" altLang="en-US" dirty="0">
                <a:solidFill>
                  <a:srgbClr val="151515"/>
                </a:solidFill>
                <a:latin typeface="inherit"/>
                <a:ea typeface="微软雅黑" panose="020B0503020204020204" pitchFamily="34" charset="-122"/>
              </a:rPr>
              <a:t>，以便可以</a:t>
            </a:r>
            <a:r>
              <a:rPr lang="zh-CN" altLang="en-US" dirty="0" smtClean="0">
                <a:solidFill>
                  <a:srgbClr val="151515"/>
                </a:solidFill>
                <a:latin typeface="inherit"/>
                <a:ea typeface="微软雅黑" panose="020B0503020204020204" pitchFamily="34" charset="-122"/>
              </a:rPr>
              <a:t>使用</a:t>
            </a:r>
            <a:r>
              <a:rPr lang="zh-CN" altLang="en-US" dirty="0" smtClean="0">
                <a:solidFill>
                  <a:srgbClr val="FF0000"/>
                </a:solidFill>
                <a:latin typeface="inherit"/>
                <a:ea typeface="微软雅黑" panose="020B0503020204020204" pitchFamily="34" charset="-122"/>
              </a:rPr>
              <a:t>机器</a:t>
            </a:r>
            <a:r>
              <a:rPr lang="zh-CN" altLang="en-US" dirty="0">
                <a:solidFill>
                  <a:srgbClr val="FF0000"/>
                </a:solidFill>
                <a:latin typeface="inherit"/>
                <a:ea typeface="微软雅黑" panose="020B0503020204020204" pitchFamily="34" charset="-122"/>
              </a:rPr>
              <a:t>模拟它</a:t>
            </a:r>
            <a:r>
              <a:rPr lang="zh-CN" altLang="en-US" dirty="0">
                <a:solidFill>
                  <a:srgbClr val="151515"/>
                </a:solidFill>
                <a:latin typeface="inherit"/>
                <a:ea typeface="微软雅黑" panose="020B0503020204020204" pitchFamily="34" charset="-122"/>
              </a:rPr>
              <a:t>。将尝试找到如何使机器使用语言，形成抽象和概念，解决现在为人类保留的各种问题，并改进自己</a:t>
            </a:r>
            <a:r>
              <a:rPr lang="zh-CN" altLang="en-US" dirty="0" smtClean="0">
                <a:solidFill>
                  <a:srgbClr val="151515"/>
                </a:solidFill>
                <a:latin typeface="inherit"/>
                <a:ea typeface="微软雅黑" panose="020B0503020204020204" pitchFamily="34" charset="-122"/>
              </a:rPr>
              <a:t>。</a:t>
            </a:r>
            <a:endParaRPr lang="en-US" altLang="zh-CN" dirty="0" smtClean="0">
              <a:solidFill>
                <a:srgbClr val="151515"/>
              </a:solidFill>
              <a:latin typeface="inherit"/>
              <a:ea typeface="微软雅黑" panose="020B0503020204020204" pitchFamily="34" charset="-122"/>
            </a:endParaRPr>
          </a:p>
          <a:p>
            <a:pPr indent="457200" algn="just" fontAlgn="base">
              <a:lnSpc>
                <a:spcPct val="150000"/>
              </a:lnSpc>
            </a:pPr>
            <a:r>
              <a:rPr lang="zh-CN" altLang="en-US" dirty="0" smtClean="0">
                <a:solidFill>
                  <a:srgbClr val="151515"/>
                </a:solidFill>
                <a:latin typeface="inherit"/>
                <a:ea typeface="微软雅黑" panose="020B0503020204020204" pitchFamily="34" charset="-122"/>
              </a:rPr>
              <a:t>我们</a:t>
            </a:r>
            <a:r>
              <a:rPr lang="zh-CN" altLang="en-US" dirty="0">
                <a:solidFill>
                  <a:srgbClr val="151515"/>
                </a:solidFill>
                <a:latin typeface="inherit"/>
                <a:ea typeface="微软雅黑" panose="020B0503020204020204" pitchFamily="34" charset="-122"/>
              </a:rPr>
              <a:t>认为，</a:t>
            </a:r>
            <a:r>
              <a:rPr lang="zh-CN" altLang="en-US" dirty="0">
                <a:solidFill>
                  <a:schemeClr val="tx1"/>
                </a:solidFill>
                <a:latin typeface="inherit"/>
                <a:ea typeface="微软雅黑" panose="020B0503020204020204" pitchFamily="34" charset="-122"/>
              </a:rPr>
              <a:t>如果一个经过精心挑选的科学家团队在一起工作一个夏天，就可以在一个或多个这些问题上取得重大进展</a:t>
            </a:r>
            <a:r>
              <a:rPr lang="zh-CN" altLang="en-US" dirty="0">
                <a:solidFill>
                  <a:srgbClr val="151515"/>
                </a:solidFill>
                <a:latin typeface="inherit"/>
                <a:ea typeface="微软雅黑" panose="020B0503020204020204" pitchFamily="34" charset="-122"/>
              </a:rPr>
              <a:t>。</a:t>
            </a:r>
            <a:endParaRPr lang="zh-CN" altLang="en-US" b="0" i="0" dirty="0">
              <a:solidFill>
                <a:srgbClr val="151515"/>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2642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2389380" y="1926682"/>
            <a:ext cx="7038109" cy="205725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w="22225">
                  <a:solidFill>
                    <a:schemeClr val="accent2"/>
                  </a:solidFill>
                  <a:prstDash val="solid"/>
                </a:ln>
                <a:solidFill>
                  <a:schemeClr val="accent2">
                    <a:lumMod val="40000"/>
                    <a:lumOff val="60000"/>
                  </a:schemeClr>
                </a:solidFill>
              </a:rPr>
              <a:t>第一章    导论</a:t>
            </a:r>
            <a:endParaRPr lang="en-US" altLang="zh-CN" b="1" dirty="0">
              <a:ln w="22225">
                <a:solidFill>
                  <a:schemeClr val="accent2"/>
                </a:solidFill>
                <a:prstDash val="solid"/>
              </a:ln>
              <a:solidFill>
                <a:schemeClr val="accent2">
                  <a:lumMod val="40000"/>
                  <a:lumOff val="60000"/>
                </a:schemeClr>
              </a:solidFill>
            </a:endParaRPr>
          </a:p>
          <a:p>
            <a:pPr algn="r">
              <a:lnSpc>
                <a:spcPct val="220000"/>
              </a:lnSpc>
            </a:pPr>
            <a:r>
              <a:rPr lang="zh-CN" altLang="en-US" sz="5300" b="1" dirty="0">
                <a:ln w="22225">
                  <a:solidFill>
                    <a:schemeClr val="accent2"/>
                  </a:solidFill>
                  <a:prstDash val="solid"/>
                </a:ln>
                <a:solidFill>
                  <a:schemeClr val="accent2">
                    <a:lumMod val="40000"/>
                    <a:lumOff val="60000"/>
                  </a:schemeClr>
                </a:solidFill>
              </a:rPr>
              <a:t> </a:t>
            </a:r>
          </a:p>
        </p:txBody>
      </p:sp>
      <p:sp>
        <p:nvSpPr>
          <p:cNvPr id="8" name="Rectangle 4"/>
          <p:cNvSpPr>
            <a:spLocks noGrp="1" noChangeArrowheads="1"/>
          </p:cNvSpPr>
          <p:nvPr>
            <p:ph type="ctrTitle"/>
          </p:nvPr>
        </p:nvSpPr>
        <p:spPr>
          <a:xfrm>
            <a:off x="498235" y="791671"/>
            <a:ext cx="5410200" cy="589165"/>
          </a:xfrm>
        </p:spPr>
        <p:txBody>
          <a:bodyPr>
            <a:normAutofit/>
          </a:bodyPr>
          <a:lstStyle/>
          <a:p>
            <a:pPr algn="l"/>
            <a:r>
              <a:rPr lang="en-US" altLang="zh-CN" sz="3000" i="0" dirty="0">
                <a:ea typeface="宋体" panose="02010600030101010101" pitchFamily="2" charset="-122"/>
              </a:rPr>
              <a:t>《</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人工智能原理与技术</a:t>
            </a:r>
            <a:r>
              <a:rPr lang="en-US" altLang="zh-CN" sz="3000" i="0" dirty="0">
                <a:ea typeface="宋体" panose="02010600030101010101" pitchFamily="2" charset="-122"/>
              </a:rPr>
              <a:t>》</a:t>
            </a:r>
            <a:r>
              <a:rPr lang="zh-CN" altLang="en-US" sz="3000" i="0" dirty="0">
                <a:ea typeface="宋体" panose="02010600030101010101" pitchFamily="2" charset="-122"/>
              </a:rPr>
              <a:t>课程</a:t>
            </a:r>
            <a:endParaRPr lang="en-US" altLang="zh-CN" sz="3000" i="0" dirty="0">
              <a:ea typeface="宋体" panose="02010600030101010101" pitchFamily="2" charset="-122"/>
            </a:endParaRPr>
          </a:p>
        </p:txBody>
      </p:sp>
      <p:pic>
        <p:nvPicPr>
          <p:cNvPr id="4" name="Picture 1" descr="C:\Temp\ketrina\Lecture1-Introduction.png"/>
          <p:cNvPicPr>
            <a:picLocks noChangeAspect="1" noChangeArrowheads="1"/>
          </p:cNvPicPr>
          <p:nvPr/>
        </p:nvPicPr>
        <p:blipFill>
          <a:blip r:embed="rId2" cstate="print"/>
          <a:srcRect/>
          <a:stretch>
            <a:fillRect/>
          </a:stretch>
        </p:blipFill>
        <p:spPr bwMode="auto">
          <a:xfrm>
            <a:off x="1861421" y="2665374"/>
            <a:ext cx="7733517" cy="3453934"/>
          </a:xfrm>
          <a:prstGeom prst="rect">
            <a:avLst/>
          </a:prstGeom>
          <a:noFill/>
        </p:spPr>
      </p:pic>
      <p:sp>
        <p:nvSpPr>
          <p:cNvPr id="6" name="Text Box 8"/>
          <p:cNvSpPr txBox="1">
            <a:spLocks noChangeArrowheads="1"/>
          </p:cNvSpPr>
          <p:nvPr/>
        </p:nvSpPr>
        <p:spPr bwMode="auto">
          <a:xfrm>
            <a:off x="-12192" y="6027005"/>
            <a:ext cx="12192000" cy="830995"/>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400" dirty="0">
                <a:latin typeface="Calibri"/>
                <a:cs typeface="Calibri"/>
              </a:rPr>
              <a:t> </a:t>
            </a:r>
          </a:p>
          <a:p>
            <a:pPr algn="r">
              <a:spcBef>
                <a:spcPct val="50000"/>
              </a:spcBef>
            </a:pPr>
            <a:r>
              <a:rPr lang="en-US" altLang="zh-CN" sz="1600" dirty="0">
                <a:latin typeface="Calibri"/>
                <a:cs typeface="Calibri"/>
              </a:rPr>
              <a:t>some </a:t>
            </a:r>
            <a:r>
              <a:rPr lang="en-US" sz="1600" dirty="0">
                <a:latin typeface="Calibri"/>
                <a:cs typeface="Calibri"/>
              </a:rPr>
              <a:t>materials </a:t>
            </a:r>
            <a:r>
              <a:rPr lang="en-US" altLang="zh-CN" sz="1600" dirty="0">
                <a:latin typeface="Calibri"/>
                <a:cs typeface="Calibri"/>
              </a:rPr>
              <a:t>from </a:t>
            </a:r>
            <a:r>
              <a:rPr lang="en-US" sz="1600" dirty="0">
                <a:latin typeface="Calibri"/>
                <a:cs typeface="Calibri"/>
              </a:rPr>
              <a:t>http://ai.berkeley.edu</a:t>
            </a:r>
          </a:p>
        </p:txBody>
      </p:sp>
    </p:spTree>
    <p:extLst>
      <p:ext uri="{BB962C8B-B14F-4D97-AF65-F5344CB8AC3E}">
        <p14:creationId xmlns:p14="http://schemas.microsoft.com/office/powerpoint/2010/main" val="2439294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9353" y="599492"/>
            <a:ext cx="10515600" cy="690574"/>
          </a:xfrm>
          <a:prstGeom prst="rect">
            <a:avLst/>
          </a:prstGeom>
        </p:spPr>
        <p:txBody>
          <a:bodyPr vert="horz" wrap="square" lIns="0" tIns="13335" rIns="0" bIns="0" rtlCol="0">
            <a:spAutoFit/>
          </a:bodyPr>
          <a:lstStyle/>
          <a:p>
            <a:pPr marL="2054860">
              <a:lnSpc>
                <a:spcPct val="100000"/>
              </a:lnSpc>
              <a:spcBef>
                <a:spcPts val="105"/>
              </a:spcBef>
            </a:pPr>
            <a:r>
              <a:rPr dirty="0"/>
              <a:t>A</a:t>
            </a:r>
            <a:r>
              <a:rPr spc="-10" dirty="0"/>
              <a:t> </a:t>
            </a:r>
            <a:r>
              <a:rPr dirty="0"/>
              <a:t>(Short)</a:t>
            </a:r>
            <a:r>
              <a:rPr spc="-10" dirty="0"/>
              <a:t> </a:t>
            </a:r>
            <a:r>
              <a:rPr dirty="0"/>
              <a:t>History</a:t>
            </a:r>
            <a:r>
              <a:rPr spc="-20" dirty="0"/>
              <a:t> </a:t>
            </a:r>
            <a:r>
              <a:rPr dirty="0"/>
              <a:t>of</a:t>
            </a:r>
            <a:r>
              <a:rPr spc="-10" dirty="0"/>
              <a:t> </a:t>
            </a:r>
            <a:r>
              <a:rPr spc="-25" dirty="0"/>
              <a:t>AI</a:t>
            </a:r>
          </a:p>
        </p:txBody>
      </p:sp>
      <p:sp>
        <p:nvSpPr>
          <p:cNvPr id="3" name="object 3"/>
          <p:cNvSpPr txBox="1"/>
          <p:nvPr/>
        </p:nvSpPr>
        <p:spPr>
          <a:xfrm>
            <a:off x="734725" y="1909670"/>
            <a:ext cx="11035030" cy="4846839"/>
          </a:xfrm>
          <a:prstGeom prst="rect">
            <a:avLst/>
          </a:prstGeom>
        </p:spPr>
        <p:txBody>
          <a:bodyPr vert="horz" wrap="square" lIns="0" tIns="113664" rIns="0" bIns="0" rtlCol="0">
            <a:spAutoFit/>
          </a:bodyPr>
          <a:lstStyle/>
          <a:p>
            <a:pPr marL="354965" indent="-342265">
              <a:lnSpc>
                <a:spcPct val="100000"/>
              </a:lnSpc>
              <a:spcBef>
                <a:spcPts val="894"/>
              </a:spcBef>
              <a:buFont typeface="Wingdings"/>
              <a:buChar char=""/>
              <a:tabLst>
                <a:tab pos="354965" algn="l"/>
                <a:tab pos="355600" algn="l"/>
              </a:tabLst>
            </a:pPr>
            <a:r>
              <a:rPr sz="3200" spc="-10" dirty="0">
                <a:solidFill>
                  <a:srgbClr val="333399"/>
                </a:solidFill>
                <a:latin typeface="Calibri"/>
                <a:cs typeface="Calibri"/>
              </a:rPr>
              <a:t>1940-</a:t>
            </a:r>
            <a:r>
              <a:rPr sz="3200" dirty="0">
                <a:solidFill>
                  <a:srgbClr val="333399"/>
                </a:solidFill>
                <a:latin typeface="Calibri"/>
                <a:cs typeface="Calibri"/>
              </a:rPr>
              <a:t>1950:</a:t>
            </a:r>
            <a:r>
              <a:rPr sz="3200" spc="30" dirty="0">
                <a:solidFill>
                  <a:srgbClr val="333399"/>
                </a:solidFill>
                <a:latin typeface="Calibri"/>
                <a:cs typeface="Calibri"/>
              </a:rPr>
              <a:t> </a:t>
            </a:r>
            <a:r>
              <a:rPr sz="3200" dirty="0">
                <a:solidFill>
                  <a:srgbClr val="333399"/>
                </a:solidFill>
                <a:latin typeface="Calibri"/>
                <a:cs typeface="Calibri"/>
              </a:rPr>
              <a:t>Early</a:t>
            </a:r>
            <a:r>
              <a:rPr sz="3200" spc="5" dirty="0">
                <a:solidFill>
                  <a:srgbClr val="333399"/>
                </a:solidFill>
                <a:latin typeface="Calibri"/>
                <a:cs typeface="Calibri"/>
              </a:rPr>
              <a:t> </a:t>
            </a:r>
            <a:r>
              <a:rPr sz="3200" spc="-20" dirty="0">
                <a:solidFill>
                  <a:srgbClr val="333399"/>
                </a:solidFill>
                <a:latin typeface="Calibri"/>
                <a:cs typeface="Calibri"/>
              </a:rPr>
              <a:t>days</a:t>
            </a:r>
            <a:endParaRPr sz="3200" dirty="0">
              <a:latin typeface="Calibri"/>
              <a:cs typeface="Calibri"/>
            </a:endParaRPr>
          </a:p>
          <a:p>
            <a:pPr marL="756285" lvl="1" indent="-287655">
              <a:lnSpc>
                <a:spcPct val="100000"/>
              </a:lnSpc>
              <a:spcBef>
                <a:spcPts val="690"/>
              </a:spcBef>
              <a:buFont typeface="Wingdings"/>
              <a:buChar char=""/>
              <a:tabLst>
                <a:tab pos="756920" algn="l"/>
              </a:tabLst>
            </a:pPr>
            <a:r>
              <a:rPr sz="2800" dirty="0">
                <a:latin typeface="Calibri"/>
                <a:cs typeface="Calibri"/>
              </a:rPr>
              <a:t>1943:</a:t>
            </a:r>
            <a:r>
              <a:rPr sz="2800" spc="-45" dirty="0">
                <a:latin typeface="Calibri"/>
                <a:cs typeface="Calibri"/>
              </a:rPr>
              <a:t> </a:t>
            </a:r>
            <a:r>
              <a:rPr sz="2800" dirty="0">
                <a:latin typeface="Calibri"/>
                <a:cs typeface="Calibri"/>
              </a:rPr>
              <a:t>McCulloch</a:t>
            </a:r>
            <a:r>
              <a:rPr sz="2800" spc="-45" dirty="0">
                <a:latin typeface="Calibri"/>
                <a:cs typeface="Calibri"/>
              </a:rPr>
              <a:t> </a:t>
            </a:r>
            <a:r>
              <a:rPr sz="2800" dirty="0">
                <a:latin typeface="Calibri"/>
                <a:cs typeface="Calibri"/>
              </a:rPr>
              <a:t>&amp;</a:t>
            </a:r>
            <a:r>
              <a:rPr sz="2800" spc="-75" dirty="0">
                <a:latin typeface="Calibri"/>
                <a:cs typeface="Calibri"/>
              </a:rPr>
              <a:t> </a:t>
            </a:r>
            <a:r>
              <a:rPr sz="2800" dirty="0">
                <a:latin typeface="Calibri"/>
                <a:cs typeface="Calibri"/>
              </a:rPr>
              <a:t>Pitts:</a:t>
            </a:r>
            <a:r>
              <a:rPr sz="2800" spc="-45" dirty="0">
                <a:latin typeface="Calibri"/>
                <a:cs typeface="Calibri"/>
              </a:rPr>
              <a:t> </a:t>
            </a:r>
            <a:r>
              <a:rPr lang="en-US" sz="2800" spc="-45" dirty="0">
                <a:latin typeface="Calibri"/>
                <a:cs typeface="Calibri"/>
              </a:rPr>
              <a:t> </a:t>
            </a:r>
            <a:r>
              <a:rPr lang="en-US" sz="2800" u="sng" dirty="0">
                <a:latin typeface="Calibri"/>
                <a:cs typeface="Calibri"/>
              </a:rPr>
              <a:t>MP Neuron model</a:t>
            </a:r>
            <a:endParaRPr sz="2800" u="sng" dirty="0">
              <a:latin typeface="Calibri"/>
              <a:cs typeface="Calibri"/>
            </a:endParaRPr>
          </a:p>
          <a:p>
            <a:pPr marL="756285" lvl="1" indent="-287655">
              <a:lnSpc>
                <a:spcPct val="100000"/>
              </a:lnSpc>
              <a:spcBef>
                <a:spcPts val="670"/>
              </a:spcBef>
              <a:buFont typeface="Wingdings"/>
              <a:buChar char=""/>
              <a:tabLst>
                <a:tab pos="756920" algn="l"/>
              </a:tabLst>
            </a:pPr>
            <a:r>
              <a:rPr sz="2800" dirty="0">
                <a:latin typeface="Calibri"/>
                <a:cs typeface="Calibri"/>
              </a:rPr>
              <a:t>1950:</a:t>
            </a:r>
            <a:r>
              <a:rPr sz="2800" spc="-65" dirty="0">
                <a:latin typeface="Calibri"/>
                <a:cs typeface="Calibri"/>
              </a:rPr>
              <a:t> </a:t>
            </a:r>
            <a:r>
              <a:rPr sz="2800" dirty="0">
                <a:latin typeface="Calibri"/>
                <a:cs typeface="Calibri"/>
              </a:rPr>
              <a:t>Turing's</a:t>
            </a:r>
            <a:r>
              <a:rPr sz="2800" spc="-80" dirty="0">
                <a:latin typeface="Calibri"/>
                <a:cs typeface="Calibri"/>
              </a:rPr>
              <a:t> </a:t>
            </a:r>
            <a:r>
              <a:rPr sz="2800" spc="-10" dirty="0">
                <a:latin typeface="Calibri"/>
                <a:cs typeface="Calibri"/>
              </a:rPr>
              <a:t>“</a:t>
            </a:r>
            <a:r>
              <a:rPr sz="2800" u="sng" spc="-10" dirty="0">
                <a:latin typeface="Calibri"/>
                <a:cs typeface="Calibri"/>
              </a:rPr>
              <a:t>Computing</a:t>
            </a:r>
            <a:r>
              <a:rPr sz="2800" u="sng" spc="-75" dirty="0">
                <a:latin typeface="Calibri"/>
                <a:cs typeface="Calibri"/>
              </a:rPr>
              <a:t> </a:t>
            </a:r>
            <a:r>
              <a:rPr sz="2800" u="sng" dirty="0">
                <a:latin typeface="Calibri"/>
                <a:cs typeface="Calibri"/>
              </a:rPr>
              <a:t>Machinery</a:t>
            </a:r>
            <a:r>
              <a:rPr sz="2800" u="sng" spc="-75" dirty="0">
                <a:latin typeface="Calibri"/>
                <a:cs typeface="Calibri"/>
              </a:rPr>
              <a:t> </a:t>
            </a:r>
            <a:r>
              <a:rPr sz="2800" u="sng" dirty="0">
                <a:latin typeface="Calibri"/>
                <a:cs typeface="Calibri"/>
              </a:rPr>
              <a:t>and</a:t>
            </a:r>
            <a:r>
              <a:rPr sz="2800" u="sng" spc="-95" dirty="0">
                <a:latin typeface="Calibri"/>
                <a:cs typeface="Calibri"/>
              </a:rPr>
              <a:t> </a:t>
            </a:r>
            <a:r>
              <a:rPr sz="2800" u="sng" spc="-10" dirty="0">
                <a:latin typeface="Calibri"/>
                <a:cs typeface="Calibri"/>
              </a:rPr>
              <a:t>Intelligence</a:t>
            </a:r>
            <a:r>
              <a:rPr sz="2800" spc="-10" dirty="0">
                <a:latin typeface="Calibri"/>
                <a:cs typeface="Calibri"/>
              </a:rPr>
              <a:t>”</a:t>
            </a:r>
            <a:endParaRPr lang="en-US" sz="2800" spc="-10" dirty="0">
              <a:latin typeface="Calibri"/>
              <a:cs typeface="Calibri"/>
            </a:endParaRPr>
          </a:p>
          <a:p>
            <a:pPr marL="756285" lvl="1" indent="-287655">
              <a:lnSpc>
                <a:spcPct val="100000"/>
              </a:lnSpc>
              <a:spcBef>
                <a:spcPts val="670"/>
              </a:spcBef>
              <a:buFont typeface="Wingdings"/>
              <a:buChar char=""/>
              <a:tabLst>
                <a:tab pos="756920" algn="l"/>
              </a:tabLst>
            </a:pPr>
            <a:endParaRPr sz="2800" dirty="0">
              <a:latin typeface="Calibri"/>
              <a:cs typeface="Calibri"/>
            </a:endParaRPr>
          </a:p>
          <a:p>
            <a:pPr marL="354965" indent="-342265">
              <a:lnSpc>
                <a:spcPct val="100000"/>
              </a:lnSpc>
              <a:spcBef>
                <a:spcPts val="755"/>
              </a:spcBef>
              <a:buFont typeface="Wingdings"/>
              <a:buChar char=""/>
              <a:tabLst>
                <a:tab pos="354965" algn="l"/>
                <a:tab pos="355600" algn="l"/>
              </a:tabLst>
            </a:pPr>
            <a:r>
              <a:rPr sz="3200" spc="-10" dirty="0">
                <a:solidFill>
                  <a:srgbClr val="333399"/>
                </a:solidFill>
                <a:latin typeface="Calibri"/>
                <a:cs typeface="Calibri"/>
              </a:rPr>
              <a:t>1950—</a:t>
            </a:r>
            <a:r>
              <a:rPr sz="3200" dirty="0">
                <a:solidFill>
                  <a:srgbClr val="333399"/>
                </a:solidFill>
                <a:latin typeface="Calibri"/>
                <a:cs typeface="Calibri"/>
              </a:rPr>
              <a:t>70: Excitement</a:t>
            </a:r>
            <a:endParaRPr sz="3200" dirty="0">
              <a:latin typeface="Calibri"/>
              <a:cs typeface="Calibri"/>
            </a:endParaRPr>
          </a:p>
          <a:p>
            <a:pPr marL="756285" marR="5080" lvl="1" indent="-287020">
              <a:lnSpc>
                <a:spcPct val="100000"/>
              </a:lnSpc>
              <a:spcBef>
                <a:spcPts val="685"/>
              </a:spcBef>
              <a:buFont typeface="Wingdings"/>
              <a:buChar char=""/>
              <a:tabLst>
                <a:tab pos="756920" algn="l"/>
              </a:tabLst>
            </a:pPr>
            <a:r>
              <a:rPr sz="2800" dirty="0">
                <a:latin typeface="Calibri"/>
                <a:cs typeface="Calibri"/>
              </a:rPr>
              <a:t>1950s:</a:t>
            </a:r>
            <a:r>
              <a:rPr sz="2800" spc="-70" dirty="0">
                <a:latin typeface="Calibri"/>
                <a:cs typeface="Calibri"/>
              </a:rPr>
              <a:t> </a:t>
            </a:r>
            <a:r>
              <a:rPr sz="2800" dirty="0">
                <a:latin typeface="Calibri"/>
                <a:cs typeface="Calibri"/>
              </a:rPr>
              <a:t>Early</a:t>
            </a:r>
            <a:r>
              <a:rPr sz="2800" spc="-105" dirty="0">
                <a:latin typeface="Calibri"/>
                <a:cs typeface="Calibri"/>
              </a:rPr>
              <a:t> </a:t>
            </a:r>
            <a:r>
              <a:rPr sz="2800" dirty="0">
                <a:latin typeface="Calibri"/>
                <a:cs typeface="Calibri"/>
              </a:rPr>
              <a:t>AI</a:t>
            </a:r>
            <a:r>
              <a:rPr sz="2800" spc="-95" dirty="0">
                <a:latin typeface="Calibri"/>
                <a:cs typeface="Calibri"/>
              </a:rPr>
              <a:t> </a:t>
            </a:r>
            <a:r>
              <a:rPr sz="2800" dirty="0">
                <a:latin typeface="Calibri"/>
                <a:cs typeface="Calibri"/>
              </a:rPr>
              <a:t>programs</a:t>
            </a:r>
            <a:endParaRPr lang="en-US" sz="2800" dirty="0">
              <a:latin typeface="Calibri"/>
              <a:cs typeface="Calibri"/>
            </a:endParaRPr>
          </a:p>
          <a:p>
            <a:pPr marL="1213485" marR="5080" lvl="2" indent="-287020">
              <a:spcBef>
                <a:spcPts val="685"/>
              </a:spcBef>
              <a:buFont typeface="Wingdings"/>
              <a:buChar char=""/>
              <a:tabLst>
                <a:tab pos="756920" algn="l"/>
              </a:tabLst>
            </a:pPr>
            <a:r>
              <a:rPr sz="2100" dirty="0">
                <a:latin typeface="Calibri"/>
                <a:cs typeface="Calibri"/>
              </a:rPr>
              <a:t>Samuel's</a:t>
            </a:r>
            <a:r>
              <a:rPr sz="2100" spc="-80" dirty="0">
                <a:latin typeface="Calibri"/>
                <a:cs typeface="Calibri"/>
              </a:rPr>
              <a:t> </a:t>
            </a:r>
            <a:r>
              <a:rPr sz="2100" dirty="0">
                <a:latin typeface="Calibri"/>
                <a:cs typeface="Calibri"/>
              </a:rPr>
              <a:t>checkers</a:t>
            </a:r>
            <a:r>
              <a:rPr sz="2100" spc="-90" dirty="0">
                <a:latin typeface="Calibri"/>
                <a:cs typeface="Calibri"/>
              </a:rPr>
              <a:t> </a:t>
            </a:r>
            <a:r>
              <a:rPr sz="2100" dirty="0">
                <a:latin typeface="Calibri"/>
                <a:cs typeface="Calibri"/>
              </a:rPr>
              <a:t>program,</a:t>
            </a:r>
            <a:r>
              <a:rPr sz="2100" spc="-90" dirty="0">
                <a:latin typeface="Calibri"/>
                <a:cs typeface="Calibri"/>
              </a:rPr>
              <a:t> </a:t>
            </a:r>
            <a:r>
              <a:rPr sz="2100" spc="-10" dirty="0">
                <a:latin typeface="Calibri"/>
                <a:cs typeface="Calibri"/>
              </a:rPr>
              <a:t>Newell </a:t>
            </a:r>
            <a:r>
              <a:rPr sz="2100" dirty="0">
                <a:latin typeface="Calibri"/>
                <a:cs typeface="Calibri"/>
              </a:rPr>
              <a:t>&amp;</a:t>
            </a:r>
            <a:r>
              <a:rPr sz="2100" spc="-114" dirty="0">
                <a:latin typeface="Calibri"/>
                <a:cs typeface="Calibri"/>
              </a:rPr>
              <a:t> </a:t>
            </a:r>
            <a:r>
              <a:rPr sz="2100" dirty="0">
                <a:latin typeface="Calibri"/>
                <a:cs typeface="Calibri"/>
              </a:rPr>
              <a:t>Simon's</a:t>
            </a:r>
            <a:r>
              <a:rPr sz="2100" spc="-80" dirty="0">
                <a:latin typeface="Calibri"/>
                <a:cs typeface="Calibri"/>
              </a:rPr>
              <a:t> </a:t>
            </a:r>
            <a:r>
              <a:rPr sz="2100" dirty="0">
                <a:latin typeface="Calibri"/>
                <a:cs typeface="Calibri"/>
              </a:rPr>
              <a:t>Logic</a:t>
            </a:r>
            <a:r>
              <a:rPr sz="2100" spc="-110" dirty="0">
                <a:latin typeface="Calibri"/>
                <a:cs typeface="Calibri"/>
              </a:rPr>
              <a:t> </a:t>
            </a:r>
            <a:r>
              <a:rPr sz="2100" dirty="0">
                <a:latin typeface="Calibri"/>
                <a:cs typeface="Calibri"/>
              </a:rPr>
              <a:t>Theorist</a:t>
            </a:r>
          </a:p>
          <a:p>
            <a:pPr marL="756285" lvl="1" indent="-287655">
              <a:lnSpc>
                <a:spcPct val="100000"/>
              </a:lnSpc>
              <a:spcBef>
                <a:spcPts val="675"/>
              </a:spcBef>
              <a:buFont typeface="Wingdings"/>
              <a:buChar char=""/>
              <a:tabLst>
                <a:tab pos="756920" algn="l"/>
              </a:tabLst>
            </a:pPr>
            <a:r>
              <a:rPr sz="2800" dirty="0">
                <a:latin typeface="Calibri"/>
                <a:cs typeface="Calibri"/>
              </a:rPr>
              <a:t>1956:</a:t>
            </a:r>
            <a:r>
              <a:rPr sz="2800" spc="-70" dirty="0">
                <a:latin typeface="Calibri"/>
                <a:cs typeface="Calibri"/>
              </a:rPr>
              <a:t> </a:t>
            </a:r>
            <a:r>
              <a:rPr sz="2800" dirty="0">
                <a:latin typeface="Calibri"/>
                <a:cs typeface="Calibri"/>
              </a:rPr>
              <a:t>Dartmouth</a:t>
            </a:r>
            <a:r>
              <a:rPr sz="2800" spc="-85" dirty="0">
                <a:latin typeface="Calibri"/>
                <a:cs typeface="Calibri"/>
              </a:rPr>
              <a:t> </a:t>
            </a:r>
            <a:r>
              <a:rPr sz="2800" dirty="0">
                <a:latin typeface="Calibri"/>
                <a:cs typeface="Calibri"/>
              </a:rPr>
              <a:t>meeting:</a:t>
            </a:r>
            <a:r>
              <a:rPr sz="2800" spc="-95" dirty="0">
                <a:latin typeface="Calibri"/>
                <a:cs typeface="Calibri"/>
              </a:rPr>
              <a:t> </a:t>
            </a:r>
            <a:r>
              <a:rPr sz="2800" u="sng" dirty="0">
                <a:latin typeface="Calibri"/>
                <a:cs typeface="Calibri"/>
              </a:rPr>
              <a:t>“Artificial</a:t>
            </a:r>
            <a:r>
              <a:rPr sz="2800" u="sng" spc="-100" dirty="0">
                <a:latin typeface="Calibri"/>
                <a:cs typeface="Calibri"/>
              </a:rPr>
              <a:t> </a:t>
            </a:r>
            <a:r>
              <a:rPr sz="2800" u="sng" spc="-10" dirty="0">
                <a:latin typeface="Calibri"/>
                <a:cs typeface="Calibri"/>
              </a:rPr>
              <a:t>Intelligence”</a:t>
            </a:r>
            <a:r>
              <a:rPr sz="2800" u="sng" spc="-95" dirty="0">
                <a:latin typeface="Calibri"/>
                <a:cs typeface="Calibri"/>
              </a:rPr>
              <a:t> </a:t>
            </a:r>
            <a:r>
              <a:rPr sz="2800" u="sng" spc="-10" dirty="0">
                <a:latin typeface="Calibri"/>
                <a:cs typeface="Calibri"/>
              </a:rPr>
              <a:t>adopted</a:t>
            </a:r>
            <a:endParaRPr sz="2800" u="sng" dirty="0">
              <a:latin typeface="Calibri"/>
              <a:cs typeface="Calibri"/>
            </a:endParaRPr>
          </a:p>
          <a:p>
            <a:pPr marL="756285" lvl="1" indent="-287655">
              <a:lnSpc>
                <a:spcPct val="100000"/>
              </a:lnSpc>
              <a:spcBef>
                <a:spcPts val="675"/>
              </a:spcBef>
              <a:buFont typeface="Wingdings"/>
              <a:buChar char=""/>
              <a:tabLst>
                <a:tab pos="756920" algn="l"/>
              </a:tabLst>
            </a:pPr>
            <a:r>
              <a:rPr sz="2800" dirty="0">
                <a:latin typeface="Calibri"/>
                <a:cs typeface="Calibri"/>
              </a:rPr>
              <a:t>1965:</a:t>
            </a:r>
            <a:r>
              <a:rPr sz="2800" spc="-70" dirty="0">
                <a:latin typeface="Calibri"/>
                <a:cs typeface="Calibri"/>
              </a:rPr>
              <a:t> </a:t>
            </a:r>
            <a:r>
              <a:rPr sz="2800" dirty="0">
                <a:latin typeface="Calibri"/>
                <a:cs typeface="Calibri"/>
              </a:rPr>
              <a:t>Robinson's</a:t>
            </a:r>
            <a:r>
              <a:rPr sz="2800" spc="-60" dirty="0">
                <a:latin typeface="Calibri"/>
                <a:cs typeface="Calibri"/>
              </a:rPr>
              <a:t> </a:t>
            </a:r>
            <a:r>
              <a:rPr sz="2800" dirty="0">
                <a:latin typeface="Calibri"/>
                <a:cs typeface="Calibri"/>
              </a:rPr>
              <a:t>complete</a:t>
            </a:r>
            <a:r>
              <a:rPr sz="2800" spc="-90" dirty="0">
                <a:latin typeface="Calibri"/>
                <a:cs typeface="Calibri"/>
              </a:rPr>
              <a:t> </a:t>
            </a:r>
            <a:r>
              <a:rPr sz="2800" dirty="0">
                <a:latin typeface="Calibri"/>
                <a:cs typeface="Calibri"/>
              </a:rPr>
              <a:t>algorithm</a:t>
            </a:r>
            <a:r>
              <a:rPr sz="2800" spc="-90" dirty="0">
                <a:latin typeface="Calibri"/>
                <a:cs typeface="Calibri"/>
              </a:rPr>
              <a:t> </a:t>
            </a:r>
            <a:r>
              <a:rPr sz="2800" dirty="0">
                <a:latin typeface="Calibri"/>
                <a:cs typeface="Calibri"/>
              </a:rPr>
              <a:t>for</a:t>
            </a:r>
            <a:r>
              <a:rPr sz="2800" spc="-100" dirty="0">
                <a:latin typeface="Calibri"/>
                <a:cs typeface="Calibri"/>
              </a:rPr>
              <a:t> </a:t>
            </a:r>
            <a:r>
              <a:rPr sz="2800" dirty="0">
                <a:latin typeface="Calibri"/>
                <a:cs typeface="Calibri"/>
              </a:rPr>
              <a:t>logical</a:t>
            </a:r>
            <a:r>
              <a:rPr sz="2800" spc="-110" dirty="0">
                <a:latin typeface="Calibri"/>
                <a:cs typeface="Calibri"/>
              </a:rPr>
              <a:t> </a:t>
            </a:r>
            <a:r>
              <a:rPr sz="2800" spc="-10" dirty="0">
                <a:latin typeface="Calibri"/>
                <a:cs typeface="Calibri"/>
              </a:rPr>
              <a:t>reasoning</a:t>
            </a:r>
            <a:endParaRPr sz="2800" dirty="0">
              <a:latin typeface="Calibri"/>
              <a:cs typeface="Calibri"/>
            </a:endParaRPr>
          </a:p>
        </p:txBody>
      </p:sp>
      <p:pic>
        <p:nvPicPr>
          <p:cNvPr id="5" name="Picture 5">
            <a:extLst>
              <a:ext uri="{FF2B5EF4-FFF2-40B4-BE49-F238E27FC236}">
                <a16:creationId xmlns:a16="http://schemas.microsoft.com/office/drawing/2014/main" id="{B89F625A-BB6C-48C8-A326-738C3FF2C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5875" y="3889973"/>
            <a:ext cx="2868790" cy="179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ld01_2">
            <a:extLst>
              <a:ext uri="{FF2B5EF4-FFF2-40B4-BE49-F238E27FC236}">
                <a16:creationId xmlns:a16="http://schemas.microsoft.com/office/drawing/2014/main" id="{9D060D13-47F1-4821-9260-2A1D6F05466C}"/>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10048480" y="2001983"/>
            <a:ext cx="1322889" cy="1641052"/>
          </a:xfrm>
          <a:prstGeom prst="rect">
            <a:avLst/>
          </a:prstGeom>
          <a:noFill/>
        </p:spPr>
      </p:pic>
    </p:spTree>
    <p:extLst>
      <p:ext uri="{BB962C8B-B14F-4D97-AF65-F5344CB8AC3E}">
        <p14:creationId xmlns:p14="http://schemas.microsoft.com/office/powerpoint/2010/main" val="396843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431" y="524663"/>
            <a:ext cx="10515600" cy="1325563"/>
          </a:xfrm>
          <a:prstGeom prst="rect">
            <a:avLst/>
          </a:prstGeom>
        </p:spPr>
        <p:txBody>
          <a:bodyPr vert="horz" wrap="square" lIns="0" tIns="13335" rIns="0" bIns="0" rtlCol="0">
            <a:spAutoFit/>
          </a:bodyPr>
          <a:lstStyle/>
          <a:p>
            <a:pPr marL="2054860">
              <a:lnSpc>
                <a:spcPct val="100000"/>
              </a:lnSpc>
              <a:spcBef>
                <a:spcPts val="105"/>
              </a:spcBef>
            </a:pPr>
            <a:r>
              <a:rPr dirty="0"/>
              <a:t>A</a:t>
            </a:r>
            <a:r>
              <a:rPr spc="-10" dirty="0"/>
              <a:t> </a:t>
            </a:r>
            <a:r>
              <a:rPr dirty="0"/>
              <a:t>(Short)</a:t>
            </a:r>
            <a:r>
              <a:rPr spc="-10" dirty="0"/>
              <a:t> </a:t>
            </a:r>
            <a:r>
              <a:rPr dirty="0"/>
              <a:t>History</a:t>
            </a:r>
            <a:r>
              <a:rPr spc="-20" dirty="0"/>
              <a:t> </a:t>
            </a:r>
            <a:r>
              <a:rPr dirty="0"/>
              <a:t>of</a:t>
            </a:r>
            <a:r>
              <a:rPr spc="-10" dirty="0"/>
              <a:t> </a:t>
            </a:r>
            <a:r>
              <a:rPr spc="-25" dirty="0"/>
              <a:t>AI</a:t>
            </a:r>
          </a:p>
        </p:txBody>
      </p:sp>
      <p:sp>
        <p:nvSpPr>
          <p:cNvPr id="3" name="object 3"/>
          <p:cNvSpPr txBox="1"/>
          <p:nvPr/>
        </p:nvSpPr>
        <p:spPr>
          <a:xfrm>
            <a:off x="838200" y="1850225"/>
            <a:ext cx="10769867" cy="3286156"/>
          </a:xfrm>
          <a:prstGeom prst="rect">
            <a:avLst/>
          </a:prstGeom>
        </p:spPr>
        <p:txBody>
          <a:bodyPr vert="horz" wrap="square" lIns="0" tIns="102235" rIns="0" bIns="0" rtlCol="0">
            <a:spAutoFit/>
          </a:bodyPr>
          <a:lstStyle/>
          <a:p>
            <a:pPr marL="354965" indent="-342265">
              <a:lnSpc>
                <a:spcPct val="100000"/>
              </a:lnSpc>
              <a:spcBef>
                <a:spcPts val="805"/>
              </a:spcBef>
              <a:buFont typeface="Wingdings"/>
              <a:buChar char=""/>
              <a:tabLst>
                <a:tab pos="354965" algn="l"/>
                <a:tab pos="355600" algn="l"/>
              </a:tabLst>
            </a:pPr>
            <a:r>
              <a:rPr sz="2800" spc="-25" dirty="0">
                <a:solidFill>
                  <a:srgbClr val="333399"/>
                </a:solidFill>
                <a:latin typeface="Calibri"/>
                <a:cs typeface="Calibri"/>
              </a:rPr>
              <a:t>1970—</a:t>
            </a:r>
            <a:r>
              <a:rPr sz="2800" dirty="0">
                <a:solidFill>
                  <a:srgbClr val="333399"/>
                </a:solidFill>
                <a:latin typeface="Calibri"/>
                <a:cs typeface="Calibri"/>
              </a:rPr>
              <a:t>90:</a:t>
            </a:r>
            <a:r>
              <a:rPr sz="2800" spc="65" dirty="0">
                <a:solidFill>
                  <a:srgbClr val="333399"/>
                </a:solidFill>
                <a:latin typeface="Calibri"/>
                <a:cs typeface="Calibri"/>
              </a:rPr>
              <a:t> </a:t>
            </a:r>
            <a:r>
              <a:rPr sz="2800" spc="-25" dirty="0">
                <a:solidFill>
                  <a:srgbClr val="333399"/>
                </a:solidFill>
                <a:latin typeface="Calibri"/>
                <a:cs typeface="Calibri"/>
              </a:rPr>
              <a:t>Knowledge-</a:t>
            </a:r>
            <a:r>
              <a:rPr sz="2800" dirty="0">
                <a:solidFill>
                  <a:srgbClr val="333399"/>
                </a:solidFill>
                <a:latin typeface="Calibri"/>
                <a:cs typeface="Calibri"/>
              </a:rPr>
              <a:t>based</a:t>
            </a:r>
            <a:r>
              <a:rPr sz="2800" spc="20" dirty="0">
                <a:solidFill>
                  <a:srgbClr val="333399"/>
                </a:solidFill>
                <a:latin typeface="Calibri"/>
                <a:cs typeface="Calibri"/>
              </a:rPr>
              <a:t> </a:t>
            </a:r>
            <a:r>
              <a:rPr sz="2800" spc="-10" dirty="0">
                <a:solidFill>
                  <a:srgbClr val="333399"/>
                </a:solidFill>
                <a:latin typeface="Calibri"/>
                <a:cs typeface="Calibri"/>
              </a:rPr>
              <a:t>approaches</a:t>
            </a:r>
            <a:endParaRPr sz="2800" dirty="0">
              <a:latin typeface="Calibri"/>
              <a:cs typeface="Calibri"/>
            </a:endParaRPr>
          </a:p>
          <a:p>
            <a:pPr marL="756285" marR="362585" lvl="1" indent="-287020">
              <a:lnSpc>
                <a:spcPct val="100000"/>
              </a:lnSpc>
              <a:spcBef>
                <a:spcPts val="605"/>
              </a:spcBef>
              <a:buFont typeface="Wingdings"/>
              <a:buChar char=""/>
              <a:tabLst>
                <a:tab pos="756285" algn="l"/>
                <a:tab pos="756920" algn="l"/>
              </a:tabLst>
            </a:pPr>
            <a:r>
              <a:rPr sz="2400" spc="-10" dirty="0">
                <a:latin typeface="Calibri"/>
                <a:cs typeface="Calibri"/>
              </a:rPr>
              <a:t>1969—</a:t>
            </a:r>
            <a:r>
              <a:rPr sz="2400" dirty="0">
                <a:latin typeface="Calibri"/>
                <a:cs typeface="Calibri"/>
              </a:rPr>
              <a:t>79:</a:t>
            </a:r>
            <a:r>
              <a:rPr sz="2400" spc="-15" dirty="0">
                <a:latin typeface="Calibri"/>
                <a:cs typeface="Calibri"/>
              </a:rPr>
              <a:t> </a:t>
            </a:r>
            <a:r>
              <a:rPr sz="2400" dirty="0">
                <a:latin typeface="Calibri"/>
                <a:cs typeface="Calibri"/>
              </a:rPr>
              <a:t>Early</a:t>
            </a:r>
            <a:r>
              <a:rPr sz="2400" spc="-10" dirty="0">
                <a:latin typeface="Calibri"/>
                <a:cs typeface="Calibri"/>
              </a:rPr>
              <a:t> </a:t>
            </a:r>
            <a:r>
              <a:rPr sz="2400" dirty="0">
                <a:latin typeface="Calibri"/>
                <a:cs typeface="Calibri"/>
              </a:rPr>
              <a:t>development</a:t>
            </a:r>
            <a:r>
              <a:rPr sz="2400" spc="-5" dirty="0">
                <a:latin typeface="Calibri"/>
                <a:cs typeface="Calibri"/>
              </a:rPr>
              <a:t> </a:t>
            </a:r>
            <a:r>
              <a:rPr sz="2400" dirty="0">
                <a:latin typeface="Calibri"/>
                <a:cs typeface="Calibri"/>
              </a:rPr>
              <a:t>of</a:t>
            </a:r>
            <a:r>
              <a:rPr sz="2400" spc="-5" dirty="0">
                <a:latin typeface="Calibri"/>
                <a:cs typeface="Calibri"/>
              </a:rPr>
              <a:t> </a:t>
            </a:r>
            <a:r>
              <a:rPr sz="2400" dirty="0">
                <a:latin typeface="Calibri"/>
                <a:cs typeface="Calibri"/>
              </a:rPr>
              <a:t>knowledge-</a:t>
            </a:r>
            <a:r>
              <a:rPr sz="2400" spc="-10" dirty="0">
                <a:latin typeface="Calibri"/>
                <a:cs typeface="Calibri"/>
              </a:rPr>
              <a:t>based systems</a:t>
            </a:r>
            <a:endParaRPr sz="2400" dirty="0">
              <a:latin typeface="Calibri"/>
              <a:cs typeface="Calibri"/>
            </a:endParaRPr>
          </a:p>
          <a:p>
            <a:pPr marL="756285" lvl="1" indent="-287020">
              <a:lnSpc>
                <a:spcPct val="100000"/>
              </a:lnSpc>
              <a:spcBef>
                <a:spcPts val="575"/>
              </a:spcBef>
              <a:buFont typeface="Wingdings"/>
              <a:buChar char=""/>
              <a:tabLst>
                <a:tab pos="756285" algn="l"/>
                <a:tab pos="756920" algn="l"/>
              </a:tabLst>
            </a:pPr>
            <a:r>
              <a:rPr sz="2400" spc="-10" dirty="0">
                <a:latin typeface="Calibri"/>
                <a:cs typeface="Calibri"/>
              </a:rPr>
              <a:t>1980—</a:t>
            </a:r>
            <a:r>
              <a:rPr sz="2400" dirty="0">
                <a:latin typeface="Calibri"/>
                <a:cs typeface="Calibri"/>
              </a:rPr>
              <a:t>88:</a:t>
            </a:r>
            <a:r>
              <a:rPr sz="2400" spc="-20" dirty="0">
                <a:latin typeface="Calibri"/>
                <a:cs typeface="Calibri"/>
              </a:rPr>
              <a:t> </a:t>
            </a:r>
            <a:r>
              <a:rPr sz="2400" u="sng" dirty="0">
                <a:latin typeface="Calibri"/>
                <a:cs typeface="Calibri"/>
              </a:rPr>
              <a:t>Expert</a:t>
            </a:r>
            <a:r>
              <a:rPr sz="2400" u="sng" spc="-20" dirty="0">
                <a:latin typeface="Calibri"/>
                <a:cs typeface="Calibri"/>
              </a:rPr>
              <a:t> </a:t>
            </a:r>
            <a:r>
              <a:rPr sz="2400" u="sng" dirty="0">
                <a:latin typeface="Calibri"/>
                <a:cs typeface="Calibri"/>
              </a:rPr>
              <a:t>systems</a:t>
            </a:r>
            <a:r>
              <a:rPr sz="2400" u="sng" spc="-30" dirty="0">
                <a:latin typeface="Calibri"/>
                <a:cs typeface="Calibri"/>
              </a:rPr>
              <a:t> </a:t>
            </a:r>
            <a:r>
              <a:rPr sz="2400" u="sng" dirty="0">
                <a:latin typeface="Calibri"/>
                <a:cs typeface="Calibri"/>
              </a:rPr>
              <a:t>industry</a:t>
            </a:r>
            <a:r>
              <a:rPr sz="2400" u="sng" spc="-10" dirty="0">
                <a:latin typeface="Calibri"/>
                <a:cs typeface="Calibri"/>
              </a:rPr>
              <a:t> </a:t>
            </a:r>
            <a:r>
              <a:rPr sz="2400" u="sng" spc="-10" dirty="0" smtClean="0">
                <a:latin typeface="Calibri"/>
                <a:cs typeface="Calibri"/>
              </a:rPr>
              <a:t>booms</a:t>
            </a:r>
            <a:endParaRPr lang="en-US" sz="2400" u="sng" spc="-10" dirty="0" smtClean="0">
              <a:latin typeface="Calibri"/>
              <a:cs typeface="Calibri"/>
            </a:endParaRPr>
          </a:p>
          <a:p>
            <a:pPr marL="469265" lvl="1">
              <a:spcBef>
                <a:spcPts val="575"/>
              </a:spcBef>
              <a:tabLst>
                <a:tab pos="756285" algn="l"/>
                <a:tab pos="756920" algn="l"/>
              </a:tabLst>
            </a:pPr>
            <a:r>
              <a:rPr lang="en-US" altLang="zh-CN" sz="2400" dirty="0">
                <a:latin typeface="Calibri"/>
                <a:cs typeface="Calibri"/>
              </a:rPr>
              <a:t> </a:t>
            </a:r>
            <a:r>
              <a:rPr lang="en-US" altLang="zh-CN" sz="2400" dirty="0" smtClean="0">
                <a:latin typeface="Calibri"/>
                <a:cs typeface="Calibri"/>
              </a:rPr>
              <a:t>                       </a:t>
            </a:r>
            <a:r>
              <a:rPr lang="en-US" altLang="zh-CN" sz="2400" u="sng" dirty="0" smtClean="0">
                <a:latin typeface="Calibri"/>
                <a:cs typeface="Calibri"/>
              </a:rPr>
              <a:t>Backpropagation</a:t>
            </a:r>
            <a:r>
              <a:rPr lang="en-US" altLang="zh-CN" sz="2400" spc="-35" dirty="0" smtClean="0">
                <a:latin typeface="Calibri"/>
                <a:cs typeface="Calibri"/>
              </a:rPr>
              <a:t> </a:t>
            </a:r>
            <a:r>
              <a:rPr lang="en-US" altLang="zh-CN" sz="2400" spc="-10" dirty="0">
                <a:latin typeface="Calibri"/>
                <a:cs typeface="Calibri"/>
              </a:rPr>
              <a:t>makes </a:t>
            </a:r>
            <a:r>
              <a:rPr lang="en-US" altLang="zh-CN" sz="2400" dirty="0">
                <a:latin typeface="Calibri"/>
                <a:cs typeface="Calibri"/>
              </a:rPr>
              <a:t>it</a:t>
            </a:r>
            <a:r>
              <a:rPr lang="en-US" altLang="zh-CN" sz="2400" spc="-20" dirty="0">
                <a:latin typeface="Calibri"/>
                <a:cs typeface="Calibri"/>
              </a:rPr>
              <a:t> </a:t>
            </a:r>
            <a:r>
              <a:rPr lang="en-US" altLang="zh-CN" sz="2400" dirty="0">
                <a:latin typeface="Calibri"/>
                <a:cs typeface="Calibri"/>
              </a:rPr>
              <a:t>feasible</a:t>
            </a:r>
            <a:r>
              <a:rPr lang="en-US" altLang="zh-CN" sz="2400" spc="-15" dirty="0">
                <a:latin typeface="Calibri"/>
                <a:cs typeface="Calibri"/>
              </a:rPr>
              <a:t> </a:t>
            </a:r>
            <a:r>
              <a:rPr lang="en-US" altLang="zh-CN" sz="2400" dirty="0">
                <a:latin typeface="Calibri"/>
                <a:cs typeface="Calibri"/>
              </a:rPr>
              <a:t>to</a:t>
            </a:r>
            <a:r>
              <a:rPr lang="en-US" altLang="zh-CN" sz="2400" spc="-10" dirty="0">
                <a:latin typeface="Calibri"/>
                <a:cs typeface="Calibri"/>
              </a:rPr>
              <a:t> </a:t>
            </a:r>
            <a:r>
              <a:rPr lang="en-US" altLang="zh-CN" sz="2400" dirty="0">
                <a:latin typeface="Calibri"/>
                <a:cs typeface="Calibri"/>
              </a:rPr>
              <a:t>train</a:t>
            </a:r>
            <a:r>
              <a:rPr lang="en-US" altLang="zh-CN" sz="2400" spc="-20" dirty="0">
                <a:latin typeface="Calibri"/>
                <a:cs typeface="Calibri"/>
              </a:rPr>
              <a:t> </a:t>
            </a:r>
            <a:r>
              <a:rPr lang="en-US" altLang="zh-CN" sz="2400" spc="-10" dirty="0">
                <a:latin typeface="Calibri"/>
                <a:cs typeface="Calibri"/>
              </a:rPr>
              <a:t>multi-</a:t>
            </a:r>
            <a:r>
              <a:rPr lang="en-US" altLang="zh-CN" sz="2400" dirty="0">
                <a:latin typeface="Calibri"/>
                <a:cs typeface="Calibri"/>
              </a:rPr>
              <a:t>layer</a:t>
            </a:r>
            <a:r>
              <a:rPr lang="en-US" altLang="zh-CN" sz="2400" spc="-10" dirty="0">
                <a:latin typeface="Calibri"/>
                <a:cs typeface="Calibri"/>
              </a:rPr>
              <a:t> </a:t>
            </a:r>
            <a:r>
              <a:rPr lang="en-US" altLang="zh-CN" sz="2400" dirty="0">
                <a:latin typeface="Calibri"/>
                <a:cs typeface="Calibri"/>
              </a:rPr>
              <a:t>neural</a:t>
            </a:r>
            <a:r>
              <a:rPr lang="en-US" altLang="zh-CN" sz="2400" spc="-20" dirty="0">
                <a:latin typeface="Calibri"/>
                <a:cs typeface="Calibri"/>
              </a:rPr>
              <a:t> </a:t>
            </a:r>
            <a:r>
              <a:rPr lang="en-US" altLang="zh-CN" sz="2400" spc="-10" dirty="0" smtClean="0">
                <a:latin typeface="Calibri"/>
                <a:cs typeface="Calibri"/>
              </a:rPr>
              <a:t>networks</a:t>
            </a:r>
            <a:endParaRPr sz="2400" u="sng" dirty="0">
              <a:latin typeface="Calibri"/>
              <a:cs typeface="Calibri"/>
            </a:endParaRPr>
          </a:p>
          <a:p>
            <a:pPr marL="756285" lvl="1" indent="-287020">
              <a:lnSpc>
                <a:spcPct val="100000"/>
              </a:lnSpc>
              <a:spcBef>
                <a:spcPts val="575"/>
              </a:spcBef>
              <a:buFont typeface="Wingdings"/>
              <a:buChar char=""/>
              <a:tabLst>
                <a:tab pos="756285" algn="l"/>
                <a:tab pos="756920" algn="l"/>
              </a:tabLst>
            </a:pPr>
            <a:r>
              <a:rPr sz="2400" spc="-10" dirty="0">
                <a:latin typeface="Calibri"/>
                <a:cs typeface="Calibri"/>
              </a:rPr>
              <a:t>1988—</a:t>
            </a:r>
            <a:r>
              <a:rPr sz="2400" dirty="0">
                <a:latin typeface="Calibri"/>
                <a:cs typeface="Calibri"/>
              </a:rPr>
              <a:t>93:</a:t>
            </a:r>
            <a:r>
              <a:rPr sz="2400" spc="-30" dirty="0">
                <a:latin typeface="Calibri"/>
                <a:cs typeface="Calibri"/>
              </a:rPr>
              <a:t> </a:t>
            </a:r>
            <a:r>
              <a:rPr sz="2400" dirty="0">
                <a:latin typeface="Calibri"/>
                <a:cs typeface="Calibri"/>
              </a:rPr>
              <a:t>Expert</a:t>
            </a:r>
            <a:r>
              <a:rPr sz="2400" spc="-30" dirty="0">
                <a:latin typeface="Calibri"/>
                <a:cs typeface="Calibri"/>
              </a:rPr>
              <a:t> </a:t>
            </a:r>
            <a:r>
              <a:rPr sz="2400" dirty="0">
                <a:latin typeface="Calibri"/>
                <a:cs typeface="Calibri"/>
              </a:rPr>
              <a:t>systems</a:t>
            </a:r>
            <a:r>
              <a:rPr sz="2400" spc="-40" dirty="0">
                <a:latin typeface="Calibri"/>
                <a:cs typeface="Calibri"/>
              </a:rPr>
              <a:t> </a:t>
            </a:r>
            <a:r>
              <a:rPr sz="2400" dirty="0">
                <a:latin typeface="Calibri"/>
                <a:cs typeface="Calibri"/>
              </a:rPr>
              <a:t>industry</a:t>
            </a:r>
            <a:r>
              <a:rPr sz="2400" spc="-20" dirty="0">
                <a:latin typeface="Calibri"/>
                <a:cs typeface="Calibri"/>
              </a:rPr>
              <a:t> </a:t>
            </a:r>
            <a:r>
              <a:rPr sz="2400" dirty="0">
                <a:latin typeface="Calibri"/>
                <a:cs typeface="Calibri"/>
              </a:rPr>
              <a:t>busts:</a:t>
            </a:r>
            <a:r>
              <a:rPr sz="2400" spc="-25" dirty="0">
                <a:latin typeface="Calibri"/>
                <a:cs typeface="Calibri"/>
              </a:rPr>
              <a:t> </a:t>
            </a:r>
            <a:r>
              <a:rPr sz="2400" dirty="0">
                <a:latin typeface="Calibri"/>
                <a:cs typeface="Calibri"/>
              </a:rPr>
              <a:t>“AI</a:t>
            </a:r>
            <a:r>
              <a:rPr sz="2400" spc="-30" dirty="0">
                <a:latin typeface="Calibri"/>
                <a:cs typeface="Calibri"/>
              </a:rPr>
              <a:t> </a:t>
            </a:r>
            <a:r>
              <a:rPr sz="2400" spc="-10" dirty="0">
                <a:latin typeface="Calibri"/>
                <a:cs typeface="Calibri"/>
              </a:rPr>
              <a:t>Winter”</a:t>
            </a:r>
            <a:endParaRPr sz="2400" dirty="0">
              <a:latin typeface="Calibri"/>
              <a:cs typeface="Calibri"/>
            </a:endParaRPr>
          </a:p>
          <a:p>
            <a:pPr marL="354965" indent="-342265">
              <a:lnSpc>
                <a:spcPct val="100000"/>
              </a:lnSpc>
              <a:spcBef>
                <a:spcPts val="650"/>
              </a:spcBef>
              <a:buFont typeface="Wingdings"/>
              <a:buChar char=""/>
              <a:tabLst>
                <a:tab pos="354965" algn="l"/>
                <a:tab pos="355600" algn="l"/>
              </a:tabLst>
            </a:pPr>
            <a:r>
              <a:rPr sz="2800" spc="-25" dirty="0">
                <a:solidFill>
                  <a:srgbClr val="333399"/>
                </a:solidFill>
                <a:latin typeface="Calibri"/>
                <a:cs typeface="Calibri"/>
              </a:rPr>
              <a:t>1990—</a:t>
            </a:r>
            <a:r>
              <a:rPr sz="2800" dirty="0">
                <a:solidFill>
                  <a:srgbClr val="333399"/>
                </a:solidFill>
                <a:latin typeface="Calibri"/>
                <a:cs typeface="Calibri"/>
              </a:rPr>
              <a:t>:</a:t>
            </a:r>
            <a:r>
              <a:rPr sz="2800" spc="-20" dirty="0">
                <a:solidFill>
                  <a:srgbClr val="333399"/>
                </a:solidFill>
                <a:latin typeface="Calibri"/>
                <a:cs typeface="Calibri"/>
              </a:rPr>
              <a:t> </a:t>
            </a:r>
            <a:r>
              <a:rPr sz="2800" dirty="0">
                <a:solidFill>
                  <a:srgbClr val="333399"/>
                </a:solidFill>
                <a:latin typeface="Calibri"/>
                <a:cs typeface="Calibri"/>
              </a:rPr>
              <a:t>Statistical</a:t>
            </a:r>
            <a:r>
              <a:rPr sz="2800" spc="-45" dirty="0">
                <a:solidFill>
                  <a:srgbClr val="333399"/>
                </a:solidFill>
                <a:latin typeface="Calibri"/>
                <a:cs typeface="Calibri"/>
              </a:rPr>
              <a:t> </a:t>
            </a:r>
            <a:r>
              <a:rPr sz="2800" spc="-10" dirty="0">
                <a:solidFill>
                  <a:srgbClr val="333399"/>
                </a:solidFill>
                <a:latin typeface="Calibri"/>
                <a:cs typeface="Calibri"/>
              </a:rPr>
              <a:t>approaches</a:t>
            </a:r>
            <a:endParaRPr sz="2800" dirty="0">
              <a:latin typeface="Calibri"/>
              <a:cs typeface="Calibri"/>
            </a:endParaRPr>
          </a:p>
          <a:p>
            <a:pPr marL="756285" lvl="1" indent="-287020">
              <a:lnSpc>
                <a:spcPct val="100000"/>
              </a:lnSpc>
              <a:spcBef>
                <a:spcPts val="600"/>
              </a:spcBef>
              <a:buFont typeface="Wingdings"/>
              <a:buChar char=""/>
              <a:tabLst>
                <a:tab pos="756285" algn="l"/>
                <a:tab pos="756920" algn="l"/>
              </a:tabLst>
            </a:pPr>
            <a:r>
              <a:rPr sz="2400" dirty="0">
                <a:latin typeface="Calibri"/>
                <a:cs typeface="Calibri"/>
              </a:rPr>
              <a:t>Resurgence</a:t>
            </a:r>
            <a:r>
              <a:rPr sz="2400" spc="-40" dirty="0">
                <a:latin typeface="Calibri"/>
                <a:cs typeface="Calibri"/>
              </a:rPr>
              <a:t> </a:t>
            </a:r>
            <a:r>
              <a:rPr sz="2400" dirty="0">
                <a:latin typeface="Calibri"/>
                <a:cs typeface="Calibri"/>
              </a:rPr>
              <a:t>of</a:t>
            </a:r>
            <a:r>
              <a:rPr sz="2400" spc="-30" dirty="0">
                <a:latin typeface="Calibri"/>
                <a:cs typeface="Calibri"/>
              </a:rPr>
              <a:t> </a:t>
            </a:r>
            <a:r>
              <a:rPr sz="2400" u="sng" dirty="0">
                <a:latin typeface="Calibri"/>
                <a:cs typeface="Calibri"/>
              </a:rPr>
              <a:t>probability,</a:t>
            </a:r>
            <a:r>
              <a:rPr sz="2400" u="sng" spc="-25" dirty="0">
                <a:latin typeface="Calibri"/>
                <a:cs typeface="Calibri"/>
              </a:rPr>
              <a:t> </a:t>
            </a:r>
            <a:r>
              <a:rPr sz="2400" u="sng" dirty="0">
                <a:latin typeface="Calibri"/>
                <a:cs typeface="Calibri"/>
              </a:rPr>
              <a:t>focus</a:t>
            </a:r>
            <a:r>
              <a:rPr sz="2400" u="sng" spc="-25" dirty="0">
                <a:latin typeface="Calibri"/>
                <a:cs typeface="Calibri"/>
              </a:rPr>
              <a:t> </a:t>
            </a:r>
            <a:r>
              <a:rPr sz="2400" u="sng" dirty="0">
                <a:latin typeface="Calibri"/>
                <a:cs typeface="Calibri"/>
              </a:rPr>
              <a:t>on</a:t>
            </a:r>
            <a:r>
              <a:rPr sz="2400" u="sng" spc="-20" dirty="0">
                <a:latin typeface="Calibri"/>
                <a:cs typeface="Calibri"/>
              </a:rPr>
              <a:t> </a:t>
            </a:r>
            <a:r>
              <a:rPr sz="2400" u="sng" spc="-10" dirty="0">
                <a:latin typeface="Calibri"/>
                <a:cs typeface="Calibri"/>
              </a:rPr>
              <a:t>uncertainty</a:t>
            </a:r>
            <a:endParaRPr sz="2400" u="sng" dirty="0">
              <a:latin typeface="Calibri"/>
              <a:cs typeface="Calibri"/>
            </a:endParaRPr>
          </a:p>
        </p:txBody>
      </p:sp>
      <p:sp>
        <p:nvSpPr>
          <p:cNvPr id="4" name="object 4"/>
          <p:cNvSpPr txBox="1"/>
          <p:nvPr/>
        </p:nvSpPr>
        <p:spPr>
          <a:xfrm>
            <a:off x="1295399" y="5136381"/>
            <a:ext cx="5615940" cy="1342390"/>
          </a:xfrm>
          <a:prstGeom prst="rect">
            <a:avLst/>
          </a:prstGeom>
        </p:spPr>
        <p:txBody>
          <a:bodyPr vert="horz" wrap="square" lIns="0" tIns="85725" rIns="0" bIns="0" rtlCol="0">
            <a:spAutoFit/>
          </a:bodyPr>
          <a:lstStyle/>
          <a:p>
            <a:pPr marL="299085" indent="-287020">
              <a:lnSpc>
                <a:spcPct val="100000"/>
              </a:lnSpc>
              <a:spcBef>
                <a:spcPts val="675"/>
              </a:spcBef>
              <a:buFont typeface="Wingdings"/>
              <a:buChar char=""/>
              <a:tabLst>
                <a:tab pos="299085" algn="l"/>
                <a:tab pos="299720" algn="l"/>
              </a:tabLst>
            </a:pPr>
            <a:r>
              <a:rPr sz="2400" u="sng" dirty="0">
                <a:latin typeface="Calibri"/>
                <a:cs typeface="Calibri"/>
              </a:rPr>
              <a:t>Agents</a:t>
            </a:r>
            <a:r>
              <a:rPr sz="2400" u="sng" spc="-30" dirty="0">
                <a:latin typeface="Calibri"/>
                <a:cs typeface="Calibri"/>
              </a:rPr>
              <a:t> </a:t>
            </a:r>
            <a:r>
              <a:rPr sz="2400" u="sng" dirty="0">
                <a:latin typeface="Calibri"/>
                <a:cs typeface="Calibri"/>
              </a:rPr>
              <a:t>and</a:t>
            </a:r>
            <a:r>
              <a:rPr sz="2400" u="sng" spc="-10" dirty="0">
                <a:latin typeface="Calibri"/>
                <a:cs typeface="Calibri"/>
              </a:rPr>
              <a:t> </a:t>
            </a:r>
            <a:r>
              <a:rPr sz="2400" u="sng" dirty="0">
                <a:latin typeface="Calibri"/>
                <a:cs typeface="Calibri"/>
              </a:rPr>
              <a:t>learning</a:t>
            </a:r>
            <a:r>
              <a:rPr sz="2400" u="sng" spc="-20" dirty="0">
                <a:latin typeface="Calibri"/>
                <a:cs typeface="Calibri"/>
              </a:rPr>
              <a:t> </a:t>
            </a:r>
            <a:r>
              <a:rPr sz="2400" u="sng" dirty="0">
                <a:latin typeface="Calibri"/>
                <a:cs typeface="Calibri"/>
              </a:rPr>
              <a:t>systems</a:t>
            </a:r>
            <a:r>
              <a:rPr sz="2400" dirty="0">
                <a:latin typeface="Calibri"/>
                <a:cs typeface="Calibri"/>
              </a:rPr>
              <a:t>…</a:t>
            </a:r>
            <a:r>
              <a:rPr sz="2400" spc="-15" dirty="0">
                <a:latin typeface="Calibri"/>
                <a:cs typeface="Calibri"/>
              </a:rPr>
              <a:t> </a:t>
            </a:r>
            <a:r>
              <a:rPr sz="2400" dirty="0">
                <a:latin typeface="Calibri"/>
                <a:cs typeface="Calibri"/>
              </a:rPr>
              <a:t>“AI</a:t>
            </a:r>
            <a:r>
              <a:rPr sz="2400" spc="-20" dirty="0">
                <a:latin typeface="Calibri"/>
                <a:cs typeface="Calibri"/>
              </a:rPr>
              <a:t> </a:t>
            </a:r>
            <a:r>
              <a:rPr sz="2400" spc="-10" dirty="0">
                <a:latin typeface="Calibri"/>
                <a:cs typeface="Calibri"/>
              </a:rPr>
              <a:t>Spring”?</a:t>
            </a:r>
            <a:endParaRPr sz="2400" dirty="0">
              <a:latin typeface="Calibri"/>
              <a:cs typeface="Calibri"/>
            </a:endParaRPr>
          </a:p>
          <a:p>
            <a:pPr marL="299085" indent="-287020">
              <a:lnSpc>
                <a:spcPct val="100000"/>
              </a:lnSpc>
              <a:spcBef>
                <a:spcPts val="575"/>
              </a:spcBef>
              <a:buFont typeface="Wingdings"/>
              <a:buChar char=""/>
              <a:tabLst>
                <a:tab pos="299085" algn="l"/>
                <a:tab pos="299720" algn="l"/>
              </a:tabLst>
            </a:pPr>
            <a:r>
              <a:rPr sz="2400" dirty="0">
                <a:latin typeface="Calibri"/>
                <a:cs typeface="Calibri"/>
              </a:rPr>
              <a:t>1996:</a:t>
            </a:r>
            <a:r>
              <a:rPr sz="2400" spc="-30" dirty="0">
                <a:latin typeface="Calibri"/>
                <a:cs typeface="Calibri"/>
              </a:rPr>
              <a:t> </a:t>
            </a:r>
            <a:r>
              <a:rPr sz="2400" dirty="0">
                <a:latin typeface="Calibri"/>
                <a:cs typeface="Calibri"/>
              </a:rPr>
              <a:t>Kasparov</a:t>
            </a:r>
            <a:r>
              <a:rPr sz="2400" spc="-10" dirty="0">
                <a:latin typeface="Calibri"/>
                <a:cs typeface="Calibri"/>
              </a:rPr>
              <a:t> </a:t>
            </a:r>
            <a:r>
              <a:rPr sz="2400" dirty="0">
                <a:latin typeface="Calibri"/>
                <a:cs typeface="Calibri"/>
              </a:rPr>
              <a:t>defeats</a:t>
            </a:r>
            <a:r>
              <a:rPr sz="2400" spc="-5" dirty="0">
                <a:latin typeface="Calibri"/>
                <a:cs typeface="Calibri"/>
              </a:rPr>
              <a:t> </a:t>
            </a:r>
            <a:r>
              <a:rPr sz="2400" dirty="0">
                <a:latin typeface="Calibri"/>
                <a:cs typeface="Calibri"/>
              </a:rPr>
              <a:t>Deep</a:t>
            </a:r>
            <a:r>
              <a:rPr sz="2400" spc="-10" dirty="0">
                <a:latin typeface="Calibri"/>
                <a:cs typeface="Calibri"/>
              </a:rPr>
              <a:t> </a:t>
            </a:r>
            <a:r>
              <a:rPr sz="2400" dirty="0">
                <a:latin typeface="Calibri"/>
                <a:cs typeface="Calibri"/>
              </a:rPr>
              <a:t>Blue</a:t>
            </a:r>
            <a:r>
              <a:rPr sz="2400" spc="-15" dirty="0">
                <a:latin typeface="Calibri"/>
                <a:cs typeface="Calibri"/>
              </a:rPr>
              <a:t> </a:t>
            </a:r>
            <a:r>
              <a:rPr sz="2400" dirty="0">
                <a:latin typeface="Calibri"/>
                <a:cs typeface="Calibri"/>
              </a:rPr>
              <a:t>at</a:t>
            </a:r>
            <a:r>
              <a:rPr sz="2400" spc="-20" dirty="0">
                <a:latin typeface="Calibri"/>
                <a:cs typeface="Calibri"/>
              </a:rPr>
              <a:t> </a:t>
            </a:r>
            <a:r>
              <a:rPr sz="2400" spc="-10" dirty="0">
                <a:latin typeface="Calibri"/>
                <a:cs typeface="Calibri"/>
              </a:rPr>
              <a:t>chess</a:t>
            </a:r>
            <a:endParaRPr sz="2400" dirty="0">
              <a:latin typeface="Calibri"/>
              <a:cs typeface="Calibri"/>
            </a:endParaRPr>
          </a:p>
          <a:p>
            <a:pPr marL="299085" indent="-287020">
              <a:lnSpc>
                <a:spcPct val="100000"/>
              </a:lnSpc>
              <a:spcBef>
                <a:spcPts val="575"/>
              </a:spcBef>
              <a:buFont typeface="Wingdings"/>
              <a:buChar char=""/>
              <a:tabLst>
                <a:tab pos="299085" algn="l"/>
                <a:tab pos="299720" algn="l"/>
              </a:tabLst>
            </a:pPr>
            <a:r>
              <a:rPr sz="2400" dirty="0">
                <a:latin typeface="Calibri"/>
                <a:cs typeface="Calibri"/>
              </a:rPr>
              <a:t>1997:</a:t>
            </a:r>
            <a:r>
              <a:rPr sz="2400" spc="-25" dirty="0">
                <a:latin typeface="Calibri"/>
                <a:cs typeface="Calibri"/>
              </a:rPr>
              <a:t> </a:t>
            </a:r>
            <a:r>
              <a:rPr sz="2400" dirty="0">
                <a:latin typeface="Calibri"/>
                <a:cs typeface="Calibri"/>
              </a:rPr>
              <a:t>Deep</a:t>
            </a:r>
            <a:r>
              <a:rPr sz="2400" spc="-10" dirty="0">
                <a:latin typeface="Calibri"/>
                <a:cs typeface="Calibri"/>
              </a:rPr>
              <a:t> </a:t>
            </a:r>
            <a:r>
              <a:rPr sz="2400" dirty="0">
                <a:latin typeface="Calibri"/>
                <a:cs typeface="Calibri"/>
              </a:rPr>
              <a:t>Blue</a:t>
            </a:r>
            <a:r>
              <a:rPr sz="2400" spc="-15" dirty="0">
                <a:latin typeface="Calibri"/>
                <a:cs typeface="Calibri"/>
              </a:rPr>
              <a:t> </a:t>
            </a:r>
            <a:r>
              <a:rPr sz="2400" dirty="0">
                <a:latin typeface="Calibri"/>
                <a:cs typeface="Calibri"/>
              </a:rPr>
              <a:t>defeats</a:t>
            </a:r>
            <a:r>
              <a:rPr sz="2400" spc="-10" dirty="0">
                <a:latin typeface="Calibri"/>
                <a:cs typeface="Calibri"/>
              </a:rPr>
              <a:t> </a:t>
            </a:r>
            <a:r>
              <a:rPr sz="2400" dirty="0">
                <a:latin typeface="Calibri"/>
                <a:cs typeface="Calibri"/>
              </a:rPr>
              <a:t>Kasparov</a:t>
            </a:r>
            <a:r>
              <a:rPr sz="2400" spc="-15" dirty="0">
                <a:latin typeface="Calibri"/>
                <a:cs typeface="Calibri"/>
              </a:rPr>
              <a:t> </a:t>
            </a:r>
            <a:r>
              <a:rPr sz="2400" dirty="0">
                <a:latin typeface="Calibri"/>
                <a:cs typeface="Calibri"/>
              </a:rPr>
              <a:t>at</a:t>
            </a:r>
            <a:r>
              <a:rPr sz="2400" spc="-15" dirty="0">
                <a:latin typeface="Calibri"/>
                <a:cs typeface="Calibri"/>
              </a:rPr>
              <a:t> </a:t>
            </a:r>
            <a:r>
              <a:rPr sz="2400" spc="-10" dirty="0">
                <a:latin typeface="Calibri"/>
                <a:cs typeface="Calibri"/>
              </a:rPr>
              <a:t>chess</a:t>
            </a:r>
            <a:endParaRPr sz="2400" dirty="0">
              <a:latin typeface="Calibri"/>
              <a:cs typeface="Calibri"/>
            </a:endParaRPr>
          </a:p>
        </p:txBody>
      </p:sp>
    </p:spTree>
    <p:extLst>
      <p:ext uri="{BB962C8B-B14F-4D97-AF65-F5344CB8AC3E}">
        <p14:creationId xmlns:p14="http://schemas.microsoft.com/office/powerpoint/2010/main" val="49911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4466" y="454311"/>
            <a:ext cx="10515600" cy="1325563"/>
          </a:xfrm>
          <a:prstGeom prst="rect">
            <a:avLst/>
          </a:prstGeom>
        </p:spPr>
        <p:txBody>
          <a:bodyPr vert="horz" wrap="square" lIns="0" tIns="13335" rIns="0" bIns="0" rtlCol="0">
            <a:spAutoFit/>
          </a:bodyPr>
          <a:lstStyle/>
          <a:p>
            <a:pPr marL="2054860">
              <a:lnSpc>
                <a:spcPct val="100000"/>
              </a:lnSpc>
              <a:spcBef>
                <a:spcPts val="105"/>
              </a:spcBef>
            </a:pPr>
            <a:r>
              <a:rPr dirty="0"/>
              <a:t>A</a:t>
            </a:r>
            <a:r>
              <a:rPr spc="-10" dirty="0"/>
              <a:t> </a:t>
            </a:r>
            <a:r>
              <a:rPr dirty="0"/>
              <a:t>(Short)</a:t>
            </a:r>
            <a:r>
              <a:rPr spc="-10" dirty="0"/>
              <a:t> </a:t>
            </a:r>
            <a:r>
              <a:rPr dirty="0"/>
              <a:t>History</a:t>
            </a:r>
            <a:r>
              <a:rPr spc="-20" dirty="0"/>
              <a:t> </a:t>
            </a:r>
            <a:r>
              <a:rPr dirty="0"/>
              <a:t>of</a:t>
            </a:r>
            <a:r>
              <a:rPr spc="-10" dirty="0"/>
              <a:t> </a:t>
            </a:r>
            <a:r>
              <a:rPr spc="-25" dirty="0"/>
              <a:t>AI</a:t>
            </a:r>
          </a:p>
        </p:txBody>
      </p:sp>
      <p:sp>
        <p:nvSpPr>
          <p:cNvPr id="3" name="object 3"/>
          <p:cNvSpPr txBox="1"/>
          <p:nvPr/>
        </p:nvSpPr>
        <p:spPr>
          <a:xfrm>
            <a:off x="717057" y="2198446"/>
            <a:ext cx="9293217" cy="3842077"/>
          </a:xfrm>
          <a:prstGeom prst="rect">
            <a:avLst/>
          </a:prstGeom>
        </p:spPr>
        <p:txBody>
          <a:bodyPr vert="horz" wrap="square" lIns="0" tIns="101600" rIns="0" bIns="0" rtlCol="0">
            <a:spAutoFit/>
          </a:bodyPr>
          <a:lstStyle/>
          <a:p>
            <a:pPr marL="354965" indent="-342265">
              <a:lnSpc>
                <a:spcPct val="100000"/>
              </a:lnSpc>
              <a:spcBef>
                <a:spcPts val="800"/>
              </a:spcBef>
              <a:buFont typeface="Wingdings"/>
              <a:buChar char=""/>
              <a:tabLst>
                <a:tab pos="354965" algn="l"/>
                <a:tab pos="355600" algn="l"/>
              </a:tabLst>
            </a:pPr>
            <a:r>
              <a:rPr sz="2800" spc="-30" dirty="0">
                <a:solidFill>
                  <a:srgbClr val="333399"/>
                </a:solidFill>
                <a:latin typeface="Calibri"/>
                <a:cs typeface="Calibri"/>
              </a:rPr>
              <a:t>2000—</a:t>
            </a:r>
            <a:r>
              <a:rPr lang="en-US" sz="2800" spc="-30" dirty="0">
                <a:solidFill>
                  <a:srgbClr val="333399"/>
                </a:solidFill>
                <a:latin typeface="Calibri"/>
                <a:cs typeface="Calibri"/>
              </a:rPr>
              <a:t> </a:t>
            </a:r>
            <a:r>
              <a:rPr lang="en-US" altLang="zh-CN" sz="2800" spc="-30" dirty="0" smtClean="0">
                <a:solidFill>
                  <a:srgbClr val="333399"/>
                </a:solidFill>
                <a:latin typeface="Calibri"/>
                <a:cs typeface="Calibri"/>
              </a:rPr>
              <a:t>2016</a:t>
            </a:r>
            <a:r>
              <a:rPr sz="2800" dirty="0" smtClean="0">
                <a:solidFill>
                  <a:srgbClr val="333399"/>
                </a:solidFill>
                <a:latin typeface="Calibri"/>
                <a:cs typeface="Calibri"/>
              </a:rPr>
              <a:t>:</a:t>
            </a:r>
            <a:r>
              <a:rPr lang="en-US" sz="2800" dirty="0" smtClean="0">
                <a:solidFill>
                  <a:srgbClr val="333399"/>
                </a:solidFill>
                <a:latin typeface="Calibri"/>
                <a:cs typeface="Calibri"/>
              </a:rPr>
              <a:t> </a:t>
            </a:r>
            <a:r>
              <a:rPr lang="en-US" altLang="zh-CN" sz="2800" dirty="0">
                <a:solidFill>
                  <a:srgbClr val="333399"/>
                </a:solidFill>
                <a:latin typeface="Calibri"/>
                <a:cs typeface="Calibri"/>
              </a:rPr>
              <a:t>Big</a:t>
            </a:r>
            <a:r>
              <a:rPr lang="en-US" altLang="zh-CN" sz="2800" spc="-70" dirty="0">
                <a:solidFill>
                  <a:srgbClr val="333399"/>
                </a:solidFill>
                <a:latin typeface="Calibri"/>
                <a:cs typeface="Calibri"/>
              </a:rPr>
              <a:t> </a:t>
            </a:r>
            <a:r>
              <a:rPr lang="en-US" altLang="zh-CN" sz="2800" spc="-10" dirty="0">
                <a:solidFill>
                  <a:srgbClr val="333399"/>
                </a:solidFill>
                <a:latin typeface="Calibri"/>
                <a:cs typeface="Calibri"/>
              </a:rPr>
              <a:t>Data,</a:t>
            </a:r>
            <a:r>
              <a:rPr lang="en-US" altLang="zh-CN" sz="2800" spc="-65" dirty="0">
                <a:solidFill>
                  <a:srgbClr val="333399"/>
                </a:solidFill>
                <a:latin typeface="Calibri"/>
                <a:cs typeface="Calibri"/>
              </a:rPr>
              <a:t> </a:t>
            </a:r>
            <a:r>
              <a:rPr lang="en-US" altLang="zh-CN" sz="2800" spc="-10" dirty="0">
                <a:solidFill>
                  <a:srgbClr val="333399"/>
                </a:solidFill>
                <a:latin typeface="Calibri"/>
                <a:cs typeface="Calibri"/>
              </a:rPr>
              <a:t>GPUs,</a:t>
            </a:r>
            <a:r>
              <a:rPr lang="en-US" altLang="zh-CN" sz="2800" spc="-70" dirty="0">
                <a:solidFill>
                  <a:srgbClr val="333399"/>
                </a:solidFill>
                <a:latin typeface="Calibri"/>
                <a:cs typeface="Calibri"/>
              </a:rPr>
              <a:t> </a:t>
            </a:r>
            <a:r>
              <a:rPr lang="en-US" altLang="zh-CN" sz="2800" spc="-20" dirty="0">
                <a:solidFill>
                  <a:srgbClr val="333399"/>
                </a:solidFill>
                <a:latin typeface="Calibri"/>
                <a:cs typeface="Calibri"/>
              </a:rPr>
              <a:t>Deep</a:t>
            </a:r>
            <a:r>
              <a:rPr lang="en-US" altLang="zh-CN" sz="2800" spc="-75" dirty="0">
                <a:solidFill>
                  <a:srgbClr val="333399"/>
                </a:solidFill>
                <a:latin typeface="Calibri"/>
                <a:cs typeface="Calibri"/>
              </a:rPr>
              <a:t> </a:t>
            </a:r>
            <a:r>
              <a:rPr lang="en-US" altLang="zh-CN" sz="2800" spc="-10" dirty="0">
                <a:solidFill>
                  <a:srgbClr val="333399"/>
                </a:solidFill>
                <a:latin typeface="Calibri"/>
                <a:cs typeface="Calibri"/>
              </a:rPr>
              <a:t>Learning </a:t>
            </a:r>
            <a:r>
              <a:rPr lang="en-US" altLang="zh-CN" sz="2800" dirty="0" smtClean="0">
                <a:solidFill>
                  <a:srgbClr val="333399"/>
                </a:solidFill>
                <a:latin typeface="Calibri"/>
                <a:cs typeface="Calibri"/>
              </a:rPr>
              <a:t>Deep </a:t>
            </a:r>
            <a:r>
              <a:rPr lang="en-US" altLang="zh-CN" sz="2800" dirty="0">
                <a:solidFill>
                  <a:srgbClr val="333399"/>
                </a:solidFill>
                <a:latin typeface="Calibri"/>
                <a:cs typeface="Calibri"/>
              </a:rPr>
              <a:t>Learning</a:t>
            </a:r>
            <a:endParaRPr sz="2800" dirty="0">
              <a:latin typeface="Calibri"/>
              <a:cs typeface="Calibri"/>
            </a:endParaRPr>
          </a:p>
          <a:p>
            <a:pPr marL="756285" lvl="1" indent="-287655">
              <a:lnSpc>
                <a:spcPct val="100000"/>
              </a:lnSpc>
              <a:spcBef>
                <a:spcPts val="605"/>
              </a:spcBef>
              <a:buFont typeface="Wingdings"/>
              <a:buChar char=""/>
              <a:tabLst>
                <a:tab pos="756285" algn="l"/>
                <a:tab pos="756920" algn="l"/>
              </a:tabLst>
            </a:pPr>
            <a:r>
              <a:rPr sz="2400" u="sng" dirty="0">
                <a:latin typeface="Calibri"/>
                <a:cs typeface="Calibri"/>
              </a:rPr>
              <a:t>Big</a:t>
            </a:r>
            <a:r>
              <a:rPr sz="2400" u="sng" spc="-25" dirty="0">
                <a:latin typeface="Calibri"/>
                <a:cs typeface="Calibri"/>
              </a:rPr>
              <a:t> </a:t>
            </a:r>
            <a:r>
              <a:rPr sz="2400" u="sng" dirty="0">
                <a:latin typeface="Calibri"/>
                <a:cs typeface="Calibri"/>
              </a:rPr>
              <a:t>data,</a:t>
            </a:r>
            <a:r>
              <a:rPr sz="2400" u="sng" spc="-15" dirty="0">
                <a:latin typeface="Calibri"/>
                <a:cs typeface="Calibri"/>
              </a:rPr>
              <a:t> </a:t>
            </a:r>
            <a:r>
              <a:rPr sz="2400" u="sng" dirty="0">
                <a:latin typeface="Calibri"/>
                <a:cs typeface="Calibri"/>
              </a:rPr>
              <a:t>big</a:t>
            </a:r>
            <a:r>
              <a:rPr sz="2400" u="sng" spc="-10" dirty="0">
                <a:latin typeface="Calibri"/>
                <a:cs typeface="Calibri"/>
              </a:rPr>
              <a:t> </a:t>
            </a:r>
            <a:r>
              <a:rPr sz="2400" u="sng" dirty="0">
                <a:latin typeface="Calibri"/>
                <a:cs typeface="Calibri"/>
              </a:rPr>
              <a:t>compute,</a:t>
            </a:r>
            <a:r>
              <a:rPr sz="2400" u="sng" spc="-30" dirty="0">
                <a:latin typeface="Calibri"/>
                <a:cs typeface="Calibri"/>
              </a:rPr>
              <a:t> </a:t>
            </a:r>
            <a:r>
              <a:rPr sz="2400" u="sng" dirty="0">
                <a:latin typeface="Calibri"/>
                <a:cs typeface="Calibri"/>
              </a:rPr>
              <a:t>neural</a:t>
            </a:r>
            <a:r>
              <a:rPr sz="2400" u="sng" spc="-5" dirty="0">
                <a:latin typeface="Calibri"/>
                <a:cs typeface="Calibri"/>
              </a:rPr>
              <a:t> </a:t>
            </a:r>
            <a:r>
              <a:rPr sz="2400" u="sng" spc="-10" dirty="0">
                <a:latin typeface="Calibri"/>
                <a:cs typeface="Calibri"/>
              </a:rPr>
              <a:t>networks</a:t>
            </a:r>
            <a:endParaRPr sz="2400" u="sng" dirty="0">
              <a:latin typeface="Calibri"/>
              <a:cs typeface="Calibri"/>
            </a:endParaRPr>
          </a:p>
          <a:p>
            <a:pPr marL="756285" lvl="1" indent="-287655">
              <a:lnSpc>
                <a:spcPct val="100000"/>
              </a:lnSpc>
              <a:spcBef>
                <a:spcPts val="575"/>
              </a:spcBef>
              <a:buFont typeface="Wingdings"/>
              <a:buChar char=""/>
              <a:tabLst>
                <a:tab pos="756285" algn="l"/>
                <a:tab pos="756920" algn="l"/>
              </a:tabLst>
            </a:pPr>
            <a:r>
              <a:rPr sz="2400" dirty="0">
                <a:latin typeface="Calibri"/>
                <a:cs typeface="Calibri"/>
              </a:rPr>
              <a:t>AI</a:t>
            </a:r>
            <a:r>
              <a:rPr sz="2400" spc="-25" dirty="0">
                <a:latin typeface="Calibri"/>
                <a:cs typeface="Calibri"/>
              </a:rPr>
              <a:t> </a:t>
            </a:r>
            <a:r>
              <a:rPr sz="2400" dirty="0">
                <a:latin typeface="Calibri"/>
                <a:cs typeface="Calibri"/>
              </a:rPr>
              <a:t>used</a:t>
            </a:r>
            <a:r>
              <a:rPr sz="2400" spc="5" dirty="0">
                <a:latin typeface="Calibri"/>
                <a:cs typeface="Calibri"/>
              </a:rPr>
              <a:t> </a:t>
            </a:r>
            <a:r>
              <a:rPr sz="2400" dirty="0">
                <a:latin typeface="Calibri"/>
                <a:cs typeface="Calibri"/>
              </a:rPr>
              <a:t>in</a:t>
            </a:r>
            <a:r>
              <a:rPr sz="2400" spc="-10" dirty="0">
                <a:latin typeface="Calibri"/>
                <a:cs typeface="Calibri"/>
              </a:rPr>
              <a:t> </a:t>
            </a:r>
            <a:r>
              <a:rPr sz="2400" dirty="0">
                <a:latin typeface="Calibri"/>
                <a:cs typeface="Calibri"/>
              </a:rPr>
              <a:t>many</a:t>
            </a:r>
            <a:r>
              <a:rPr sz="2400" spc="-20" dirty="0">
                <a:latin typeface="Calibri"/>
                <a:cs typeface="Calibri"/>
              </a:rPr>
              <a:t> </a:t>
            </a:r>
            <a:r>
              <a:rPr sz="2400" spc="-10" dirty="0">
                <a:latin typeface="Calibri"/>
                <a:cs typeface="Calibri"/>
              </a:rPr>
              <a:t>industries</a:t>
            </a:r>
            <a:endParaRPr lang="en-US" sz="2400" spc="-10" dirty="0">
              <a:latin typeface="Calibri"/>
              <a:cs typeface="Calibri"/>
            </a:endParaRPr>
          </a:p>
          <a:p>
            <a:pPr marL="1213485" lvl="2" indent="-287655">
              <a:spcBef>
                <a:spcPts val="575"/>
              </a:spcBef>
              <a:buFont typeface="Wingdings"/>
              <a:buChar char=""/>
              <a:tabLst>
                <a:tab pos="756285" algn="l"/>
                <a:tab pos="756920" algn="l"/>
              </a:tabLst>
            </a:pPr>
            <a:r>
              <a:rPr lang="zh-CN" altLang="en-US" sz="1700" dirty="0" smtClean="0">
                <a:latin typeface="Calibri"/>
                <a:cs typeface="Calibri"/>
              </a:rPr>
              <a:t>语音识别、图像识别、自然语言处理</a:t>
            </a:r>
            <a:endParaRPr sz="1700" dirty="0">
              <a:latin typeface="Calibri"/>
              <a:cs typeface="Calibri"/>
            </a:endParaRPr>
          </a:p>
          <a:p>
            <a:pPr marL="756285" lvl="1" indent="-287655">
              <a:lnSpc>
                <a:spcPct val="100000"/>
              </a:lnSpc>
              <a:spcBef>
                <a:spcPts val="580"/>
              </a:spcBef>
              <a:buFont typeface="Wingdings"/>
              <a:buChar char=""/>
              <a:tabLst>
                <a:tab pos="756285" algn="l"/>
                <a:tab pos="756920" algn="l"/>
              </a:tabLst>
            </a:pPr>
            <a:r>
              <a:rPr sz="2400" u="sng" dirty="0">
                <a:latin typeface="Calibri"/>
                <a:cs typeface="Calibri"/>
              </a:rPr>
              <a:t>Chess</a:t>
            </a:r>
            <a:r>
              <a:rPr sz="2400" spc="-40" dirty="0">
                <a:latin typeface="Calibri"/>
                <a:cs typeface="Calibri"/>
              </a:rPr>
              <a:t> </a:t>
            </a:r>
            <a:r>
              <a:rPr sz="2400" dirty="0">
                <a:latin typeface="Calibri"/>
                <a:cs typeface="Calibri"/>
              </a:rPr>
              <a:t>engines</a:t>
            </a:r>
            <a:r>
              <a:rPr sz="2400" spc="-15" dirty="0">
                <a:latin typeface="Calibri"/>
                <a:cs typeface="Calibri"/>
              </a:rPr>
              <a:t> </a:t>
            </a:r>
            <a:r>
              <a:rPr sz="2400" dirty="0">
                <a:latin typeface="Calibri"/>
                <a:cs typeface="Calibri"/>
              </a:rPr>
              <a:t>running</a:t>
            </a:r>
            <a:r>
              <a:rPr sz="2400" spc="-20" dirty="0">
                <a:latin typeface="Calibri"/>
                <a:cs typeface="Calibri"/>
              </a:rPr>
              <a:t> </a:t>
            </a:r>
            <a:r>
              <a:rPr sz="2400" dirty="0">
                <a:latin typeface="Calibri"/>
                <a:cs typeface="Calibri"/>
              </a:rPr>
              <a:t>on</a:t>
            </a:r>
            <a:r>
              <a:rPr sz="2400" spc="-15" dirty="0">
                <a:latin typeface="Calibri"/>
                <a:cs typeface="Calibri"/>
              </a:rPr>
              <a:t> </a:t>
            </a:r>
            <a:r>
              <a:rPr sz="2400" dirty="0">
                <a:latin typeface="Calibri"/>
                <a:cs typeface="Calibri"/>
              </a:rPr>
              <a:t>ordinary</a:t>
            </a:r>
            <a:r>
              <a:rPr sz="2400" spc="-20" dirty="0">
                <a:latin typeface="Calibri"/>
                <a:cs typeface="Calibri"/>
              </a:rPr>
              <a:t> </a:t>
            </a:r>
            <a:r>
              <a:rPr sz="2400" dirty="0">
                <a:latin typeface="Calibri"/>
                <a:cs typeface="Calibri"/>
              </a:rPr>
              <a:t>laptops</a:t>
            </a:r>
            <a:r>
              <a:rPr sz="2400" spc="-15" dirty="0">
                <a:latin typeface="Calibri"/>
                <a:cs typeface="Calibri"/>
              </a:rPr>
              <a:t> </a:t>
            </a:r>
            <a:r>
              <a:rPr sz="2400" spc="-25" dirty="0">
                <a:latin typeface="Calibri"/>
                <a:cs typeface="Calibri"/>
              </a:rPr>
              <a:t>can</a:t>
            </a:r>
            <a:endParaRPr sz="2400" dirty="0">
              <a:latin typeface="Calibri"/>
              <a:cs typeface="Calibri"/>
            </a:endParaRPr>
          </a:p>
          <a:p>
            <a:pPr marL="756285">
              <a:lnSpc>
                <a:spcPct val="100000"/>
              </a:lnSpc>
            </a:pPr>
            <a:r>
              <a:rPr sz="2400" dirty="0">
                <a:latin typeface="Calibri"/>
                <a:cs typeface="Calibri"/>
              </a:rPr>
              <a:t>defeat</a:t>
            </a:r>
            <a:r>
              <a:rPr sz="2400" spc="-20"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world’s</a:t>
            </a:r>
            <a:r>
              <a:rPr sz="2400" spc="-20" dirty="0">
                <a:latin typeface="Calibri"/>
                <a:cs typeface="Calibri"/>
              </a:rPr>
              <a:t> </a:t>
            </a:r>
            <a:r>
              <a:rPr sz="2400" dirty="0">
                <a:latin typeface="Calibri"/>
                <a:cs typeface="Calibri"/>
              </a:rPr>
              <a:t>best</a:t>
            </a:r>
            <a:r>
              <a:rPr sz="2400" spc="-10" dirty="0">
                <a:latin typeface="Calibri"/>
                <a:cs typeface="Calibri"/>
              </a:rPr>
              <a:t> </a:t>
            </a:r>
            <a:r>
              <a:rPr sz="2400" dirty="0">
                <a:latin typeface="Calibri"/>
                <a:cs typeface="Calibri"/>
              </a:rPr>
              <a:t>chess</a:t>
            </a:r>
            <a:r>
              <a:rPr sz="2400" spc="-10" dirty="0">
                <a:latin typeface="Calibri"/>
                <a:cs typeface="Calibri"/>
              </a:rPr>
              <a:t> players</a:t>
            </a:r>
            <a:endParaRPr sz="2400" dirty="0">
              <a:latin typeface="Calibri"/>
              <a:cs typeface="Calibri"/>
            </a:endParaRPr>
          </a:p>
          <a:p>
            <a:pPr marL="756285" lvl="1" indent="-287655">
              <a:lnSpc>
                <a:spcPct val="100000"/>
              </a:lnSpc>
              <a:spcBef>
                <a:spcPts val="575"/>
              </a:spcBef>
              <a:buFont typeface="Wingdings"/>
              <a:buChar char=""/>
              <a:tabLst>
                <a:tab pos="756285" algn="l"/>
                <a:tab pos="756920" algn="l"/>
              </a:tabLst>
            </a:pPr>
            <a:r>
              <a:rPr sz="2400" dirty="0">
                <a:latin typeface="Calibri"/>
                <a:cs typeface="Calibri"/>
              </a:rPr>
              <a:t>2011:</a:t>
            </a:r>
            <a:r>
              <a:rPr sz="2400" spc="-35" dirty="0">
                <a:latin typeface="Calibri"/>
                <a:cs typeface="Calibri"/>
              </a:rPr>
              <a:t> </a:t>
            </a:r>
            <a:r>
              <a:rPr sz="2400" u="sng" dirty="0">
                <a:latin typeface="Calibri"/>
                <a:cs typeface="Calibri"/>
              </a:rPr>
              <a:t>IBM’s</a:t>
            </a:r>
            <a:r>
              <a:rPr sz="2400" u="sng" spc="-35" dirty="0">
                <a:latin typeface="Calibri"/>
                <a:cs typeface="Calibri"/>
              </a:rPr>
              <a:t> </a:t>
            </a:r>
            <a:r>
              <a:rPr sz="2400" u="sng" dirty="0">
                <a:latin typeface="Calibri"/>
                <a:cs typeface="Calibri"/>
              </a:rPr>
              <a:t>Watson</a:t>
            </a:r>
            <a:r>
              <a:rPr sz="2400" u="sng" spc="-15" dirty="0">
                <a:latin typeface="Calibri"/>
                <a:cs typeface="Calibri"/>
              </a:rPr>
              <a:t> </a:t>
            </a:r>
            <a:r>
              <a:rPr sz="2400" dirty="0">
                <a:latin typeface="Calibri"/>
                <a:cs typeface="Calibri"/>
              </a:rPr>
              <a:t>defeats</a:t>
            </a:r>
            <a:r>
              <a:rPr sz="2400" spc="-10" dirty="0">
                <a:latin typeface="Calibri"/>
                <a:cs typeface="Calibri"/>
              </a:rPr>
              <a:t> </a:t>
            </a:r>
            <a:r>
              <a:rPr sz="2400" dirty="0">
                <a:latin typeface="Calibri"/>
                <a:cs typeface="Calibri"/>
              </a:rPr>
              <a:t>Ken</a:t>
            </a:r>
            <a:r>
              <a:rPr sz="2400" spc="-15" dirty="0">
                <a:latin typeface="Calibri"/>
                <a:cs typeface="Calibri"/>
              </a:rPr>
              <a:t> </a:t>
            </a:r>
            <a:r>
              <a:rPr sz="2400" dirty="0">
                <a:latin typeface="Calibri"/>
                <a:cs typeface="Calibri"/>
              </a:rPr>
              <a:t>Jennings</a:t>
            </a:r>
            <a:r>
              <a:rPr sz="2400" spc="-15" dirty="0">
                <a:latin typeface="Calibri"/>
                <a:cs typeface="Calibri"/>
              </a:rPr>
              <a:t> </a:t>
            </a:r>
            <a:r>
              <a:rPr sz="2400" spc="-25" dirty="0">
                <a:latin typeface="Calibri"/>
                <a:cs typeface="Calibri"/>
              </a:rPr>
              <a:t>and</a:t>
            </a:r>
            <a:endParaRPr sz="2400" dirty="0">
              <a:latin typeface="Calibri"/>
              <a:cs typeface="Calibri"/>
            </a:endParaRPr>
          </a:p>
          <a:p>
            <a:pPr marL="756285">
              <a:lnSpc>
                <a:spcPct val="100000"/>
              </a:lnSpc>
            </a:pPr>
            <a:r>
              <a:rPr sz="2400" dirty="0">
                <a:latin typeface="Calibri"/>
                <a:cs typeface="Calibri"/>
              </a:rPr>
              <a:t>Brad</a:t>
            </a:r>
            <a:r>
              <a:rPr sz="2400" spc="-30" dirty="0">
                <a:latin typeface="Calibri"/>
                <a:cs typeface="Calibri"/>
              </a:rPr>
              <a:t> </a:t>
            </a:r>
            <a:r>
              <a:rPr sz="2400" dirty="0">
                <a:latin typeface="Calibri"/>
                <a:cs typeface="Calibri"/>
              </a:rPr>
              <a:t>Rutter</a:t>
            </a:r>
            <a:r>
              <a:rPr sz="2400" spc="-25" dirty="0">
                <a:latin typeface="Calibri"/>
                <a:cs typeface="Calibri"/>
              </a:rPr>
              <a:t> </a:t>
            </a:r>
            <a:r>
              <a:rPr sz="2400" dirty="0">
                <a:latin typeface="Calibri"/>
                <a:cs typeface="Calibri"/>
              </a:rPr>
              <a:t>at </a:t>
            </a:r>
            <a:r>
              <a:rPr sz="2400" spc="-10" dirty="0">
                <a:latin typeface="Calibri"/>
                <a:cs typeface="Calibri"/>
              </a:rPr>
              <a:t>Jeopardy!</a:t>
            </a:r>
            <a:endParaRPr sz="2400" dirty="0">
              <a:latin typeface="Calibri"/>
              <a:cs typeface="Calibri"/>
            </a:endParaRPr>
          </a:p>
          <a:p>
            <a:pPr marL="756285" lvl="1" indent="-287655">
              <a:lnSpc>
                <a:spcPct val="100000"/>
              </a:lnSpc>
              <a:spcBef>
                <a:spcPts val="580"/>
              </a:spcBef>
              <a:buFont typeface="Wingdings"/>
              <a:buChar char=""/>
              <a:tabLst>
                <a:tab pos="756285" algn="l"/>
                <a:tab pos="756920" algn="l"/>
              </a:tabLst>
            </a:pPr>
            <a:r>
              <a:rPr sz="2400" dirty="0">
                <a:latin typeface="Calibri"/>
                <a:cs typeface="Calibri"/>
              </a:rPr>
              <a:t>2016:</a:t>
            </a:r>
            <a:r>
              <a:rPr sz="2400" spc="-30" dirty="0">
                <a:latin typeface="Calibri"/>
                <a:cs typeface="Calibri"/>
              </a:rPr>
              <a:t> </a:t>
            </a:r>
            <a:r>
              <a:rPr sz="2400" u="sng" dirty="0">
                <a:latin typeface="Calibri"/>
                <a:cs typeface="Calibri"/>
              </a:rPr>
              <a:t>Google’s</a:t>
            </a:r>
            <a:r>
              <a:rPr sz="2400" u="sng" spc="-15" dirty="0">
                <a:latin typeface="Calibri"/>
                <a:cs typeface="Calibri"/>
              </a:rPr>
              <a:t> </a:t>
            </a:r>
            <a:r>
              <a:rPr sz="2400" u="sng" dirty="0">
                <a:latin typeface="Calibri"/>
                <a:cs typeface="Calibri"/>
              </a:rPr>
              <a:t>AlphaGo</a:t>
            </a:r>
            <a:r>
              <a:rPr sz="2400" u="sng" spc="-10" dirty="0">
                <a:latin typeface="Calibri"/>
                <a:cs typeface="Calibri"/>
              </a:rPr>
              <a:t> </a:t>
            </a:r>
            <a:r>
              <a:rPr sz="2400" dirty="0">
                <a:latin typeface="Calibri"/>
                <a:cs typeface="Calibri"/>
              </a:rPr>
              <a:t>beats</a:t>
            </a:r>
            <a:r>
              <a:rPr sz="2400" spc="-25" dirty="0">
                <a:latin typeface="Calibri"/>
                <a:cs typeface="Calibri"/>
              </a:rPr>
              <a:t> </a:t>
            </a:r>
            <a:r>
              <a:rPr sz="2400" dirty="0">
                <a:latin typeface="Calibri"/>
                <a:cs typeface="Calibri"/>
              </a:rPr>
              <a:t>Lee</a:t>
            </a:r>
            <a:r>
              <a:rPr sz="2400" spc="5" dirty="0">
                <a:latin typeface="Calibri"/>
                <a:cs typeface="Calibri"/>
              </a:rPr>
              <a:t> </a:t>
            </a:r>
            <a:r>
              <a:rPr sz="2400" dirty="0">
                <a:latin typeface="Calibri"/>
                <a:cs typeface="Calibri"/>
              </a:rPr>
              <a:t>Sedol</a:t>
            </a:r>
            <a:r>
              <a:rPr sz="2400" spc="-30" dirty="0">
                <a:latin typeface="Calibri"/>
                <a:cs typeface="Calibri"/>
              </a:rPr>
              <a:t> </a:t>
            </a:r>
            <a:r>
              <a:rPr sz="2400" dirty="0">
                <a:latin typeface="Calibri"/>
                <a:cs typeface="Calibri"/>
              </a:rPr>
              <a:t>at</a:t>
            </a:r>
            <a:r>
              <a:rPr sz="2400" spc="-10" dirty="0">
                <a:latin typeface="Calibri"/>
                <a:cs typeface="Calibri"/>
              </a:rPr>
              <a:t> </a:t>
            </a:r>
            <a:r>
              <a:rPr sz="2400" spc="-25" dirty="0">
                <a:latin typeface="Calibri"/>
                <a:cs typeface="Calibri"/>
              </a:rPr>
              <a:t>Go</a:t>
            </a:r>
            <a:endParaRPr sz="2400" dirty="0">
              <a:latin typeface="Calibri"/>
              <a:cs typeface="Calibri"/>
            </a:endParaRPr>
          </a:p>
        </p:txBody>
      </p:sp>
      <p:pic>
        <p:nvPicPr>
          <p:cNvPr id="4" name="object 4"/>
          <p:cNvPicPr/>
          <p:nvPr/>
        </p:nvPicPr>
        <p:blipFill>
          <a:blip r:embed="rId2" cstate="print"/>
          <a:stretch>
            <a:fillRect/>
          </a:stretch>
        </p:blipFill>
        <p:spPr>
          <a:xfrm>
            <a:off x="10010274" y="2059101"/>
            <a:ext cx="1593066" cy="1860128"/>
          </a:xfrm>
          <a:prstGeom prst="rect">
            <a:avLst/>
          </a:prstGeom>
        </p:spPr>
      </p:pic>
      <p:pic>
        <p:nvPicPr>
          <p:cNvPr id="5" name="object 5"/>
          <p:cNvPicPr/>
          <p:nvPr/>
        </p:nvPicPr>
        <p:blipFill>
          <a:blip r:embed="rId3" cstate="print"/>
          <a:stretch>
            <a:fillRect/>
          </a:stretch>
        </p:blipFill>
        <p:spPr>
          <a:xfrm>
            <a:off x="7543800" y="4128515"/>
            <a:ext cx="4114800" cy="2314956"/>
          </a:xfrm>
          <a:prstGeom prst="rect">
            <a:avLst/>
          </a:prstGeom>
        </p:spPr>
      </p:pic>
    </p:spTree>
    <p:extLst>
      <p:ext uri="{BB962C8B-B14F-4D97-AF65-F5344CB8AC3E}">
        <p14:creationId xmlns:p14="http://schemas.microsoft.com/office/powerpoint/2010/main" val="549929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人工智能三大流派</a:t>
            </a:r>
            <a:endParaRPr lang="zh-CN" altLang="en-US" dirty="0"/>
          </a:p>
        </p:txBody>
      </p:sp>
      <p:pic>
        <p:nvPicPr>
          <p:cNvPr id="3074" name="Picture 2" descr="https://gimg2.baidu.com/image_search/src=http%3A%2F%2F5b0988e595225.cdn.sohucs.com%2Fimages%2F20191011%2F5feea2ee069f4b579b14ca47bbc26b87.png&amp;refer=http%3A%2F%2F5b0988e595225.cdn.sohucs.com&amp;app=2002&amp;size=f9999,10000&amp;q=a80&amp;n=0&amp;g=0n&amp;fmt=jpeg?sec=1647750472&amp;t=752e30208e6d5e099365905c42ae77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65" y="2706990"/>
            <a:ext cx="7495473" cy="331161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46192" y="2887878"/>
            <a:ext cx="3612292" cy="646331"/>
          </a:xfrm>
          <a:prstGeom prst="rect">
            <a:avLst/>
          </a:prstGeom>
        </p:spPr>
        <p:txBody>
          <a:bodyPr wrap="square">
            <a:spAutoFit/>
          </a:bodyPr>
          <a:lstStyle/>
          <a:p>
            <a:r>
              <a:rPr lang="zh-CN" altLang="en-US" dirty="0"/>
              <a:t>利用计算机化的知识进行自动推理，相当于模拟领域专家解决问题。</a:t>
            </a:r>
            <a:endParaRPr lang="en-US" altLang="zh-CN" dirty="0"/>
          </a:p>
        </p:txBody>
      </p:sp>
      <p:sp>
        <p:nvSpPr>
          <p:cNvPr id="5" name="矩形 4"/>
          <p:cNvSpPr/>
          <p:nvPr/>
        </p:nvSpPr>
        <p:spPr>
          <a:xfrm>
            <a:off x="8146192" y="3901130"/>
            <a:ext cx="3612292" cy="923330"/>
          </a:xfrm>
          <a:prstGeom prst="rect">
            <a:avLst/>
          </a:prstGeom>
        </p:spPr>
        <p:txBody>
          <a:bodyPr wrap="square">
            <a:spAutoFit/>
          </a:bodyPr>
          <a:lstStyle/>
          <a:p>
            <a:r>
              <a:rPr lang="zh-CN" altLang="en-US" dirty="0"/>
              <a:t>模拟人脑神经元组织结构，通过学习的方式获取数据中隐含信息的智能方案</a:t>
            </a:r>
            <a:endParaRPr lang="en-US" altLang="zh-CN" dirty="0"/>
          </a:p>
        </p:txBody>
      </p:sp>
      <p:sp>
        <p:nvSpPr>
          <p:cNvPr id="6" name="矩形 5"/>
          <p:cNvSpPr/>
          <p:nvPr/>
        </p:nvSpPr>
        <p:spPr>
          <a:xfrm>
            <a:off x="8146192" y="5191381"/>
            <a:ext cx="3612291" cy="646331"/>
          </a:xfrm>
          <a:prstGeom prst="rect">
            <a:avLst/>
          </a:prstGeom>
        </p:spPr>
        <p:txBody>
          <a:bodyPr wrap="square">
            <a:spAutoFit/>
          </a:bodyPr>
          <a:lstStyle/>
          <a:p>
            <a:r>
              <a:rPr lang="zh-CN" altLang="en-US" dirty="0" smtClean="0"/>
              <a:t>从生物体</a:t>
            </a:r>
            <a:r>
              <a:rPr lang="zh-CN" altLang="en-US" dirty="0"/>
              <a:t>与环境互动的简单模式中寻找答案</a:t>
            </a:r>
          </a:p>
        </p:txBody>
      </p:sp>
      <p:sp>
        <p:nvSpPr>
          <p:cNvPr id="3" name="矩形 2"/>
          <p:cNvSpPr/>
          <p:nvPr/>
        </p:nvSpPr>
        <p:spPr>
          <a:xfrm>
            <a:off x="330200" y="2769082"/>
            <a:ext cx="2128520" cy="990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n w="0"/>
                <a:solidFill>
                  <a:schemeClr val="bg1"/>
                </a:solidFill>
                <a:effectLst>
                  <a:outerShdw blurRad="38100" dist="19050" dir="2700000" algn="tl" rotWithShape="0">
                    <a:schemeClr val="dk1">
                      <a:alpha val="40000"/>
                    </a:schemeClr>
                  </a:outerShdw>
                </a:effectLst>
              </a:rPr>
              <a:t>符号</a:t>
            </a:r>
            <a:r>
              <a:rPr lang="zh-CN" altLang="en-US" sz="2400" dirty="0" smtClean="0">
                <a:ln w="0"/>
                <a:solidFill>
                  <a:schemeClr val="bg1"/>
                </a:solidFill>
                <a:effectLst>
                  <a:outerShdw blurRad="38100" dist="19050" dir="2700000" algn="tl" rotWithShape="0">
                    <a:schemeClr val="dk1">
                      <a:alpha val="40000"/>
                    </a:schemeClr>
                  </a:outerShdw>
                </a:effectLst>
              </a:rPr>
              <a:t>学派</a:t>
            </a:r>
            <a:endParaRPr lang="en-US" altLang="zh-CN" sz="2400" dirty="0" smtClean="0">
              <a:ln w="0"/>
              <a:solidFill>
                <a:schemeClr val="bg1"/>
              </a:solidFill>
              <a:effectLst>
                <a:outerShdw blurRad="38100" dist="19050" dir="2700000" algn="tl" rotWithShape="0">
                  <a:schemeClr val="dk1">
                    <a:alpha val="40000"/>
                  </a:schemeClr>
                </a:outerShdw>
              </a:effectLst>
            </a:endParaRPr>
          </a:p>
          <a:p>
            <a:pPr algn="ctr"/>
            <a:r>
              <a:rPr lang="en-US" altLang="zh-CN" sz="2400" dirty="0" smtClean="0">
                <a:ln w="0"/>
                <a:solidFill>
                  <a:schemeClr val="bg1"/>
                </a:solidFill>
                <a:effectLst>
                  <a:outerShdw blurRad="38100" dist="19050" dir="2700000" algn="tl" rotWithShape="0">
                    <a:schemeClr val="dk1">
                      <a:alpha val="40000"/>
                    </a:schemeClr>
                  </a:outerShdw>
                </a:effectLst>
              </a:rPr>
              <a:t>(</a:t>
            </a:r>
            <a:r>
              <a:rPr lang="zh-CN" altLang="en-US" sz="2400" dirty="0" smtClean="0">
                <a:ln w="0"/>
                <a:solidFill>
                  <a:schemeClr val="bg1"/>
                </a:solidFill>
                <a:effectLst>
                  <a:outerShdw blurRad="38100" dist="19050" dir="2700000" algn="tl" rotWithShape="0">
                    <a:schemeClr val="dk1">
                      <a:alpha val="40000"/>
                    </a:schemeClr>
                  </a:outerShdw>
                </a:effectLst>
              </a:rPr>
              <a:t>逻辑学派</a:t>
            </a:r>
            <a:r>
              <a:rPr lang="en-US" altLang="zh-CN" sz="2400" dirty="0" smtClean="0">
                <a:ln w="0"/>
                <a:solidFill>
                  <a:schemeClr val="bg1"/>
                </a:solidFill>
                <a:effectLst>
                  <a:outerShdw blurRad="38100" dist="19050" dir="2700000" algn="tl" rotWithShape="0">
                    <a:schemeClr val="dk1">
                      <a:alpha val="40000"/>
                    </a:schemeClr>
                  </a:outerShdw>
                </a:effectLst>
              </a:rPr>
              <a:t>)</a:t>
            </a:r>
            <a:endParaRPr lang="zh-CN" altLang="en-US" sz="2400" dirty="0">
              <a:ln w="0"/>
              <a:solidFill>
                <a:schemeClr val="bg1"/>
              </a:solidFill>
              <a:effectLst>
                <a:outerShdw blurRad="38100" dist="19050" dir="2700000" algn="tl" rotWithShape="0">
                  <a:schemeClr val="dk1">
                    <a:alpha val="40000"/>
                  </a:schemeClr>
                </a:outerShdw>
              </a:effectLst>
            </a:endParaRPr>
          </a:p>
        </p:txBody>
      </p:sp>
      <p:sp>
        <p:nvSpPr>
          <p:cNvPr id="8" name="矩形 7"/>
          <p:cNvSpPr/>
          <p:nvPr/>
        </p:nvSpPr>
        <p:spPr>
          <a:xfrm>
            <a:off x="5872683" y="2769082"/>
            <a:ext cx="2128520" cy="990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n w="0"/>
                <a:solidFill>
                  <a:schemeClr val="bg1"/>
                </a:solidFill>
                <a:effectLst>
                  <a:outerShdw blurRad="38100" dist="19050" dir="2700000" algn="tl" rotWithShape="0">
                    <a:schemeClr val="dk1">
                      <a:alpha val="40000"/>
                    </a:schemeClr>
                  </a:outerShdw>
                </a:effectLst>
              </a:rPr>
              <a:t>知识表示</a:t>
            </a:r>
            <a:endParaRPr lang="zh-CN" altLang="en-US" sz="2400" dirty="0">
              <a:ln w="0"/>
              <a:solidFill>
                <a:schemeClr val="bg1"/>
              </a:solidFill>
              <a:effectLst>
                <a:outerShdw blurRad="38100" dist="19050" dir="2700000" algn="tl" rotWithShape="0">
                  <a:schemeClr val="dk1">
                    <a:alpha val="40000"/>
                  </a:schemeClr>
                </a:outerShdw>
              </a:effectLst>
            </a:endParaRPr>
          </a:p>
        </p:txBody>
      </p:sp>
      <p:sp>
        <p:nvSpPr>
          <p:cNvPr id="9" name="矩形 8"/>
          <p:cNvSpPr/>
          <p:nvPr/>
        </p:nvSpPr>
        <p:spPr>
          <a:xfrm>
            <a:off x="330200" y="3898782"/>
            <a:ext cx="2128520" cy="990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n w="0"/>
                <a:solidFill>
                  <a:schemeClr val="bg1"/>
                </a:solidFill>
                <a:effectLst>
                  <a:outerShdw blurRad="38100" dist="19050" dir="2700000" algn="tl" rotWithShape="0">
                    <a:schemeClr val="dk1">
                      <a:alpha val="40000"/>
                    </a:schemeClr>
                  </a:outerShdw>
                </a:effectLst>
              </a:rPr>
              <a:t>连接学派</a:t>
            </a:r>
            <a:endParaRPr lang="en-US" altLang="zh-CN" sz="2400" dirty="0" smtClean="0">
              <a:ln w="0"/>
              <a:solidFill>
                <a:schemeClr val="bg1"/>
              </a:solidFill>
              <a:effectLst>
                <a:outerShdw blurRad="38100" dist="19050" dir="2700000" algn="tl" rotWithShape="0">
                  <a:schemeClr val="dk1">
                    <a:alpha val="40000"/>
                  </a:schemeClr>
                </a:outerShdw>
              </a:effectLst>
            </a:endParaRPr>
          </a:p>
          <a:p>
            <a:pPr algn="ctr"/>
            <a:r>
              <a:rPr lang="en-US" altLang="zh-CN" sz="2400" dirty="0" smtClean="0">
                <a:ln w="0"/>
                <a:solidFill>
                  <a:schemeClr val="bg1"/>
                </a:solidFill>
                <a:effectLst>
                  <a:outerShdw blurRad="38100" dist="19050" dir="2700000" algn="tl" rotWithShape="0">
                    <a:schemeClr val="dk1">
                      <a:alpha val="40000"/>
                    </a:schemeClr>
                  </a:outerShdw>
                </a:effectLst>
              </a:rPr>
              <a:t>(</a:t>
            </a:r>
            <a:r>
              <a:rPr lang="zh-CN" altLang="en-US" sz="2400" dirty="0" smtClean="0">
                <a:ln w="0"/>
                <a:solidFill>
                  <a:schemeClr val="bg1"/>
                </a:solidFill>
                <a:effectLst>
                  <a:outerShdw blurRad="38100" dist="19050" dir="2700000" algn="tl" rotWithShape="0">
                    <a:schemeClr val="dk1">
                      <a:alpha val="40000"/>
                    </a:schemeClr>
                  </a:outerShdw>
                </a:effectLst>
              </a:rPr>
              <a:t>仿生学派</a:t>
            </a:r>
            <a:r>
              <a:rPr lang="en-US" altLang="zh-CN" sz="2400" dirty="0" smtClean="0">
                <a:ln w="0"/>
                <a:solidFill>
                  <a:schemeClr val="bg1"/>
                </a:solidFill>
                <a:effectLst>
                  <a:outerShdw blurRad="38100" dist="19050" dir="2700000" algn="tl" rotWithShape="0">
                    <a:schemeClr val="dk1">
                      <a:alpha val="40000"/>
                    </a:schemeClr>
                  </a:outerShdw>
                </a:effectLst>
              </a:rPr>
              <a:t>)</a:t>
            </a:r>
            <a:endParaRPr lang="zh-CN" altLang="en-US" sz="2400" dirty="0">
              <a:ln w="0"/>
              <a:solidFill>
                <a:schemeClr val="bg1"/>
              </a:solidFill>
              <a:effectLst>
                <a:outerShdw blurRad="38100" dist="19050" dir="2700000" algn="tl" rotWithShape="0">
                  <a:schemeClr val="dk1">
                    <a:alpha val="40000"/>
                  </a:schemeClr>
                </a:outerShdw>
              </a:effectLst>
            </a:endParaRPr>
          </a:p>
        </p:txBody>
      </p:sp>
      <p:sp>
        <p:nvSpPr>
          <p:cNvPr id="10" name="矩形 9"/>
          <p:cNvSpPr/>
          <p:nvPr/>
        </p:nvSpPr>
        <p:spPr>
          <a:xfrm>
            <a:off x="330200" y="4997286"/>
            <a:ext cx="2128520" cy="990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n w="0"/>
                <a:solidFill>
                  <a:schemeClr val="bg1"/>
                </a:solidFill>
                <a:effectLst>
                  <a:outerShdw blurRad="38100" dist="19050" dir="2700000" algn="tl" rotWithShape="0">
                    <a:schemeClr val="dk1">
                      <a:alpha val="40000"/>
                    </a:schemeClr>
                  </a:outerShdw>
                </a:effectLst>
              </a:rPr>
              <a:t>行为学派</a:t>
            </a:r>
            <a:endParaRPr lang="en-US" altLang="zh-CN" sz="2400" dirty="0" smtClean="0">
              <a:ln w="0"/>
              <a:solidFill>
                <a:schemeClr val="bg1"/>
              </a:solidFill>
              <a:effectLst>
                <a:outerShdw blurRad="38100" dist="19050" dir="2700000" algn="tl" rotWithShape="0">
                  <a:schemeClr val="dk1">
                    <a:alpha val="40000"/>
                  </a:schemeClr>
                </a:outerShdw>
              </a:effectLst>
            </a:endParaRPr>
          </a:p>
          <a:p>
            <a:pPr algn="ctr"/>
            <a:r>
              <a:rPr lang="en-US" altLang="zh-CN" sz="2400" dirty="0" smtClean="0">
                <a:ln w="0"/>
                <a:solidFill>
                  <a:schemeClr val="bg1"/>
                </a:solidFill>
                <a:effectLst>
                  <a:outerShdw blurRad="38100" dist="19050" dir="2700000" algn="tl" rotWithShape="0">
                    <a:schemeClr val="dk1">
                      <a:alpha val="40000"/>
                    </a:schemeClr>
                  </a:outerShdw>
                </a:effectLst>
              </a:rPr>
              <a:t>(</a:t>
            </a:r>
            <a:r>
              <a:rPr lang="zh-CN" altLang="en-US" sz="2400" dirty="0" smtClean="0">
                <a:ln w="0"/>
                <a:solidFill>
                  <a:schemeClr val="bg1"/>
                </a:solidFill>
                <a:effectLst>
                  <a:outerShdw blurRad="38100" dist="19050" dir="2700000" algn="tl" rotWithShape="0">
                    <a:schemeClr val="dk1">
                      <a:alpha val="40000"/>
                    </a:schemeClr>
                  </a:outerShdw>
                </a:effectLst>
              </a:rPr>
              <a:t>控制学派</a:t>
            </a:r>
            <a:r>
              <a:rPr lang="en-US" altLang="zh-CN" sz="2400" dirty="0" smtClean="0">
                <a:ln w="0"/>
                <a:solidFill>
                  <a:schemeClr val="bg1"/>
                </a:solidFill>
                <a:effectLst>
                  <a:outerShdw blurRad="38100" dist="19050" dir="2700000" algn="tl" rotWithShape="0">
                    <a:schemeClr val="dk1">
                      <a:alpha val="40000"/>
                    </a:schemeClr>
                  </a:outerShdw>
                </a:effectLst>
              </a:rPr>
              <a:t>)</a:t>
            </a:r>
            <a:endParaRPr lang="zh-CN" altLang="en-US" sz="2400" dirty="0">
              <a:ln w="0"/>
              <a:solidFill>
                <a:schemeClr val="bg1"/>
              </a:solidFill>
              <a:effectLst>
                <a:outerShdw blurRad="38100" dist="19050" dir="2700000" algn="tl" rotWithShape="0">
                  <a:schemeClr val="dk1">
                    <a:alpha val="40000"/>
                  </a:schemeClr>
                </a:outerShdw>
              </a:effectLst>
            </a:endParaRPr>
          </a:p>
        </p:txBody>
      </p:sp>
      <p:sp>
        <p:nvSpPr>
          <p:cNvPr id="11" name="矩形 10"/>
          <p:cNvSpPr/>
          <p:nvPr/>
        </p:nvSpPr>
        <p:spPr>
          <a:xfrm>
            <a:off x="5872683" y="3898782"/>
            <a:ext cx="2128520" cy="990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n w="0"/>
                <a:solidFill>
                  <a:schemeClr val="bg1"/>
                </a:solidFill>
                <a:effectLst>
                  <a:outerShdw blurRad="38100" dist="19050" dir="2700000" algn="tl" rotWithShape="0">
                    <a:schemeClr val="dk1">
                      <a:alpha val="40000"/>
                    </a:schemeClr>
                  </a:outerShdw>
                </a:effectLst>
              </a:rPr>
              <a:t>神经网络</a:t>
            </a:r>
            <a:endParaRPr lang="zh-CN" altLang="en-US" sz="2400" dirty="0">
              <a:ln w="0"/>
              <a:solidFill>
                <a:schemeClr val="bg1"/>
              </a:solidFill>
              <a:effectLst>
                <a:outerShdw blurRad="38100" dist="19050" dir="2700000" algn="tl" rotWithShape="0">
                  <a:schemeClr val="dk1">
                    <a:alpha val="40000"/>
                  </a:schemeClr>
                </a:outerShdw>
              </a:effectLst>
            </a:endParaRPr>
          </a:p>
        </p:txBody>
      </p:sp>
      <p:sp>
        <p:nvSpPr>
          <p:cNvPr id="12" name="矩形 11"/>
          <p:cNvSpPr/>
          <p:nvPr/>
        </p:nvSpPr>
        <p:spPr>
          <a:xfrm>
            <a:off x="5872683" y="5028484"/>
            <a:ext cx="2128520" cy="990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n w="0"/>
                <a:solidFill>
                  <a:schemeClr val="bg1"/>
                </a:solidFill>
                <a:effectLst>
                  <a:outerShdw blurRad="38100" dist="19050" dir="2700000" algn="tl" rotWithShape="0">
                    <a:schemeClr val="dk1">
                      <a:alpha val="40000"/>
                    </a:schemeClr>
                  </a:outerShdw>
                </a:effectLst>
              </a:rPr>
              <a:t>自主机器人</a:t>
            </a:r>
            <a:endParaRPr lang="zh-CN" altLang="en-US" sz="2400" dirty="0">
              <a:ln w="0"/>
              <a:solidFill>
                <a:schemeClr val="bg1"/>
              </a:solidFill>
              <a:effectLst>
                <a:outerShdw blurRad="38100" dist="19050" dir="2700000" algn="tl" rotWithShape="0">
                  <a:schemeClr val="dk1">
                    <a:alpha val="40000"/>
                  </a:schemeClr>
                </a:outerShdw>
              </a:effectLst>
            </a:endParaRPr>
          </a:p>
        </p:txBody>
      </p:sp>
      <p:sp>
        <p:nvSpPr>
          <p:cNvPr id="7" name="文本框 6"/>
          <p:cNvSpPr txBox="1"/>
          <p:nvPr/>
        </p:nvSpPr>
        <p:spPr>
          <a:xfrm>
            <a:off x="3253432" y="2703212"/>
            <a:ext cx="1824538" cy="369332"/>
          </a:xfrm>
          <a:prstGeom prst="rect">
            <a:avLst/>
          </a:prstGeom>
          <a:solidFill>
            <a:schemeClr val="bg1"/>
          </a:solidFill>
        </p:spPr>
        <p:txBody>
          <a:bodyPr wrap="none" rtlCol="0">
            <a:spAutoFit/>
          </a:bodyPr>
          <a:lstStyle/>
          <a:p>
            <a:r>
              <a:rPr lang="en-US" altLang="zh-CN" dirty="0" smtClean="0"/>
              <a:t>AI</a:t>
            </a:r>
            <a:r>
              <a:rPr lang="zh-CN" altLang="en-US" dirty="0" smtClean="0"/>
              <a:t>源于数学逻辑</a:t>
            </a:r>
            <a:endParaRPr lang="zh-CN" altLang="en-US" dirty="0"/>
          </a:p>
        </p:txBody>
      </p:sp>
      <p:sp>
        <p:nvSpPr>
          <p:cNvPr id="14" name="文本框 13"/>
          <p:cNvSpPr txBox="1"/>
          <p:nvPr/>
        </p:nvSpPr>
        <p:spPr>
          <a:xfrm>
            <a:off x="3356658" y="3878461"/>
            <a:ext cx="1478290" cy="369332"/>
          </a:xfrm>
          <a:prstGeom prst="rect">
            <a:avLst/>
          </a:prstGeom>
          <a:solidFill>
            <a:schemeClr val="bg1"/>
          </a:solidFill>
        </p:spPr>
        <p:txBody>
          <a:bodyPr wrap="square" rtlCol="0">
            <a:spAutoFit/>
          </a:bodyPr>
          <a:lstStyle/>
          <a:p>
            <a:r>
              <a:rPr lang="en-US" altLang="zh-CN" dirty="0" smtClean="0"/>
              <a:t>AI</a:t>
            </a:r>
            <a:r>
              <a:rPr lang="zh-CN" altLang="en-US" dirty="0" smtClean="0"/>
              <a:t>源于仿生</a:t>
            </a:r>
            <a:endParaRPr lang="zh-CN" altLang="en-US" dirty="0"/>
          </a:p>
        </p:txBody>
      </p:sp>
      <p:sp>
        <p:nvSpPr>
          <p:cNvPr id="15" name="文本框 14"/>
          <p:cNvSpPr txBox="1"/>
          <p:nvPr/>
        </p:nvSpPr>
        <p:spPr>
          <a:xfrm>
            <a:off x="3241242" y="4997286"/>
            <a:ext cx="1593706" cy="369332"/>
          </a:xfrm>
          <a:prstGeom prst="rect">
            <a:avLst/>
          </a:prstGeom>
          <a:solidFill>
            <a:schemeClr val="bg1"/>
          </a:solidFill>
        </p:spPr>
        <p:txBody>
          <a:bodyPr wrap="none" rtlCol="0">
            <a:spAutoFit/>
          </a:bodyPr>
          <a:lstStyle/>
          <a:p>
            <a:r>
              <a:rPr lang="en-US" altLang="zh-CN" dirty="0" smtClean="0"/>
              <a:t>AI</a:t>
            </a:r>
            <a:r>
              <a:rPr lang="zh-CN" altLang="en-US" dirty="0" smtClean="0"/>
              <a:t>源于控制论</a:t>
            </a:r>
            <a:endParaRPr lang="zh-CN" altLang="en-US" dirty="0"/>
          </a:p>
        </p:txBody>
      </p:sp>
    </p:spTree>
    <p:extLst>
      <p:ext uri="{BB962C8B-B14F-4D97-AF65-F5344CB8AC3E}">
        <p14:creationId xmlns:p14="http://schemas.microsoft.com/office/powerpoint/2010/main" val="3522415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000" dirty="0" smtClean="0"/>
              <a:t>符号学派的演变：专家系统到知识图谱</a:t>
            </a:r>
            <a:endParaRPr lang="zh-CN" altLang="en-US" sz="3000" dirty="0"/>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23467" t="15649" r="21255" b="7923"/>
          <a:stretch/>
        </p:blipFill>
        <p:spPr>
          <a:xfrm>
            <a:off x="1976689" y="1911927"/>
            <a:ext cx="7884233" cy="4842824"/>
          </a:xfrm>
          <a:prstGeom prst="rect">
            <a:avLst/>
          </a:prstGeom>
        </p:spPr>
      </p:pic>
    </p:spTree>
    <p:extLst>
      <p:ext uri="{BB962C8B-B14F-4D97-AF65-F5344CB8AC3E}">
        <p14:creationId xmlns:p14="http://schemas.microsoft.com/office/powerpoint/2010/main" val="578998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000" dirty="0" smtClean="0"/>
              <a:t>连结主义的演变：神经网络到深度学习</a:t>
            </a:r>
            <a:endParaRPr lang="zh-CN" altLang="en-US" sz="3000" dirty="0"/>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3874" t="14871" r="17015" b="7911"/>
          <a:stretch/>
        </p:blipFill>
        <p:spPr>
          <a:xfrm>
            <a:off x="1773236" y="1906159"/>
            <a:ext cx="8034907" cy="4844399"/>
          </a:xfrm>
        </p:spPr>
      </p:pic>
    </p:spTree>
    <p:extLst>
      <p:ext uri="{BB962C8B-B14F-4D97-AF65-F5344CB8AC3E}">
        <p14:creationId xmlns:p14="http://schemas.microsoft.com/office/powerpoint/2010/main" val="2186988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000" dirty="0"/>
              <a:t>行为主义的演变：细胞自动机到强化学习</a:t>
            </a:r>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3328" t="21201" r="18887" b="7209"/>
          <a:stretch/>
        </p:blipFill>
        <p:spPr>
          <a:xfrm>
            <a:off x="2057226" y="1893095"/>
            <a:ext cx="8077547" cy="4618748"/>
          </a:xfrm>
        </p:spPr>
      </p:pic>
    </p:spTree>
    <p:extLst>
      <p:ext uri="{BB962C8B-B14F-4D97-AF65-F5344CB8AC3E}">
        <p14:creationId xmlns:p14="http://schemas.microsoft.com/office/powerpoint/2010/main" val="1398427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869989" y="1594509"/>
            <a:ext cx="4452022" cy="4487848"/>
            <a:chOff x="3872379" y="1383943"/>
            <a:chExt cx="4452022" cy="4487848"/>
          </a:xfrm>
        </p:grpSpPr>
        <p:sp>
          <p:nvSpPr>
            <p:cNvPr id="3" name="Freeform 5"/>
            <p:cNvSpPr>
              <a:spLocks/>
            </p:cNvSpPr>
            <p:nvPr/>
          </p:nvSpPr>
          <p:spPr bwMode="auto">
            <a:xfrm>
              <a:off x="3872379" y="1383943"/>
              <a:ext cx="2161524" cy="2161524"/>
            </a:xfrm>
            <a:custGeom>
              <a:avLst/>
              <a:gdLst/>
              <a:ahLst/>
              <a:cxnLst>
                <a:cxn ang="0">
                  <a:pos x="673" y="233"/>
                </a:cxn>
                <a:cxn ang="0">
                  <a:pos x="233" y="233"/>
                </a:cxn>
                <a:cxn ang="0">
                  <a:pos x="233" y="673"/>
                </a:cxn>
                <a:cxn ang="0">
                  <a:pos x="0" y="905"/>
                </a:cxn>
                <a:cxn ang="0">
                  <a:pos x="905" y="905"/>
                </a:cxn>
                <a:cxn ang="0">
                  <a:pos x="905" y="0"/>
                </a:cxn>
                <a:cxn ang="0">
                  <a:pos x="673" y="233"/>
                </a:cxn>
              </a:cxnLst>
              <a:rect l="0" t="0" r="r" b="b"/>
              <a:pathLst>
                <a:path w="905" h="905">
                  <a:moveTo>
                    <a:pt x="673" y="233"/>
                  </a:moveTo>
                  <a:lnTo>
                    <a:pt x="233" y="233"/>
                  </a:lnTo>
                  <a:lnTo>
                    <a:pt x="233" y="673"/>
                  </a:lnTo>
                  <a:lnTo>
                    <a:pt x="0" y="905"/>
                  </a:lnTo>
                  <a:lnTo>
                    <a:pt x="905" y="905"/>
                  </a:lnTo>
                  <a:lnTo>
                    <a:pt x="905" y="0"/>
                  </a:lnTo>
                  <a:lnTo>
                    <a:pt x="673" y="233"/>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4" name="Freeform 6"/>
            <p:cNvSpPr>
              <a:spLocks/>
            </p:cNvSpPr>
            <p:nvPr/>
          </p:nvSpPr>
          <p:spPr bwMode="auto">
            <a:xfrm>
              <a:off x="6162877" y="1383943"/>
              <a:ext cx="2161524" cy="2161524"/>
            </a:xfrm>
            <a:custGeom>
              <a:avLst/>
              <a:gdLst/>
              <a:ahLst/>
              <a:cxnLst>
                <a:cxn ang="0">
                  <a:pos x="672" y="673"/>
                </a:cxn>
                <a:cxn ang="0">
                  <a:pos x="672" y="233"/>
                </a:cxn>
                <a:cxn ang="0">
                  <a:pos x="232" y="233"/>
                </a:cxn>
                <a:cxn ang="0">
                  <a:pos x="0" y="0"/>
                </a:cxn>
                <a:cxn ang="0">
                  <a:pos x="0" y="905"/>
                </a:cxn>
                <a:cxn ang="0">
                  <a:pos x="905" y="905"/>
                </a:cxn>
                <a:cxn ang="0">
                  <a:pos x="672" y="673"/>
                </a:cxn>
              </a:cxnLst>
              <a:rect l="0" t="0" r="r" b="b"/>
              <a:pathLst>
                <a:path w="905" h="905">
                  <a:moveTo>
                    <a:pt x="672" y="673"/>
                  </a:moveTo>
                  <a:lnTo>
                    <a:pt x="672" y="233"/>
                  </a:lnTo>
                  <a:lnTo>
                    <a:pt x="232" y="233"/>
                  </a:lnTo>
                  <a:lnTo>
                    <a:pt x="0" y="0"/>
                  </a:lnTo>
                  <a:lnTo>
                    <a:pt x="0" y="905"/>
                  </a:lnTo>
                  <a:lnTo>
                    <a:pt x="905" y="905"/>
                  </a:lnTo>
                  <a:lnTo>
                    <a:pt x="672" y="673"/>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5" name="Freeform 7"/>
            <p:cNvSpPr>
              <a:spLocks/>
            </p:cNvSpPr>
            <p:nvPr/>
          </p:nvSpPr>
          <p:spPr bwMode="auto">
            <a:xfrm>
              <a:off x="3872379" y="3710267"/>
              <a:ext cx="2161524" cy="2161524"/>
            </a:xfrm>
            <a:custGeom>
              <a:avLst/>
              <a:gdLst/>
              <a:ahLst/>
              <a:cxnLst>
                <a:cxn ang="0">
                  <a:pos x="0" y="0"/>
                </a:cxn>
                <a:cxn ang="0">
                  <a:pos x="233" y="232"/>
                </a:cxn>
                <a:cxn ang="0">
                  <a:pos x="233" y="672"/>
                </a:cxn>
                <a:cxn ang="0">
                  <a:pos x="673" y="672"/>
                </a:cxn>
                <a:cxn ang="0">
                  <a:pos x="905" y="905"/>
                </a:cxn>
                <a:cxn ang="0">
                  <a:pos x="905" y="0"/>
                </a:cxn>
                <a:cxn ang="0">
                  <a:pos x="0" y="0"/>
                </a:cxn>
              </a:cxnLst>
              <a:rect l="0" t="0" r="r" b="b"/>
              <a:pathLst>
                <a:path w="905" h="905">
                  <a:moveTo>
                    <a:pt x="0" y="0"/>
                  </a:moveTo>
                  <a:lnTo>
                    <a:pt x="233" y="232"/>
                  </a:lnTo>
                  <a:lnTo>
                    <a:pt x="233" y="672"/>
                  </a:lnTo>
                  <a:lnTo>
                    <a:pt x="673" y="672"/>
                  </a:lnTo>
                  <a:lnTo>
                    <a:pt x="905" y="905"/>
                  </a:lnTo>
                  <a:lnTo>
                    <a:pt x="905" y="0"/>
                  </a:lnTo>
                  <a:lnTo>
                    <a:pt x="0" y="0"/>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6" name="Freeform 8"/>
            <p:cNvSpPr>
              <a:spLocks/>
            </p:cNvSpPr>
            <p:nvPr/>
          </p:nvSpPr>
          <p:spPr bwMode="auto">
            <a:xfrm>
              <a:off x="6162877" y="3710267"/>
              <a:ext cx="2161524" cy="2161524"/>
            </a:xfrm>
            <a:custGeom>
              <a:avLst/>
              <a:gdLst/>
              <a:ahLst/>
              <a:cxnLst>
                <a:cxn ang="0">
                  <a:pos x="0" y="0"/>
                </a:cxn>
                <a:cxn ang="0">
                  <a:pos x="0" y="905"/>
                </a:cxn>
                <a:cxn ang="0">
                  <a:pos x="232" y="672"/>
                </a:cxn>
                <a:cxn ang="0">
                  <a:pos x="672" y="672"/>
                </a:cxn>
                <a:cxn ang="0">
                  <a:pos x="672" y="232"/>
                </a:cxn>
                <a:cxn ang="0">
                  <a:pos x="905" y="0"/>
                </a:cxn>
                <a:cxn ang="0">
                  <a:pos x="0" y="0"/>
                </a:cxn>
              </a:cxnLst>
              <a:rect l="0" t="0" r="r" b="b"/>
              <a:pathLst>
                <a:path w="905" h="905">
                  <a:moveTo>
                    <a:pt x="0" y="0"/>
                  </a:moveTo>
                  <a:lnTo>
                    <a:pt x="0" y="905"/>
                  </a:lnTo>
                  <a:lnTo>
                    <a:pt x="232" y="672"/>
                  </a:lnTo>
                  <a:lnTo>
                    <a:pt x="672" y="672"/>
                  </a:lnTo>
                  <a:lnTo>
                    <a:pt x="672" y="232"/>
                  </a:lnTo>
                  <a:lnTo>
                    <a:pt x="905" y="0"/>
                  </a:lnTo>
                  <a:lnTo>
                    <a:pt x="0" y="0"/>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nvGrpSpPr>
            <p:cNvPr id="7" name="Group 44"/>
            <p:cNvGrpSpPr/>
            <p:nvPr/>
          </p:nvGrpSpPr>
          <p:grpSpPr>
            <a:xfrm>
              <a:off x="4569798" y="4627422"/>
              <a:ext cx="527842" cy="535007"/>
              <a:chOff x="3557588" y="3654425"/>
              <a:chExt cx="350838" cy="355600"/>
            </a:xfrm>
          </p:grpSpPr>
          <p:sp>
            <p:nvSpPr>
              <p:cNvPr id="20" name="Freeform 9"/>
              <p:cNvSpPr>
                <a:spLocks noEditPoints="1"/>
              </p:cNvSpPr>
              <p:nvPr/>
            </p:nvSpPr>
            <p:spPr bwMode="auto">
              <a:xfrm>
                <a:off x="3619501" y="3654425"/>
                <a:ext cx="288925" cy="163513"/>
              </a:xfrm>
              <a:custGeom>
                <a:avLst/>
                <a:gdLst/>
                <a:ahLst/>
                <a:cxnLst>
                  <a:cxn ang="0">
                    <a:pos x="40" y="55"/>
                  </a:cxn>
                  <a:cxn ang="0">
                    <a:pos x="41" y="55"/>
                  </a:cxn>
                  <a:cxn ang="0">
                    <a:pos x="95" y="55"/>
                  </a:cxn>
                  <a:cxn ang="0">
                    <a:pos x="97" y="55"/>
                  </a:cxn>
                  <a:cxn ang="0">
                    <a:pos x="97" y="53"/>
                  </a:cxn>
                  <a:cxn ang="0">
                    <a:pos x="78" y="15"/>
                  </a:cxn>
                  <a:cxn ang="0">
                    <a:pos x="38" y="0"/>
                  </a:cxn>
                  <a:cxn ang="0">
                    <a:pos x="1" y="13"/>
                  </a:cxn>
                  <a:cxn ang="0">
                    <a:pos x="0" y="15"/>
                  </a:cxn>
                  <a:cxn ang="0">
                    <a:pos x="1" y="16"/>
                  </a:cxn>
                  <a:cxn ang="0">
                    <a:pos x="40" y="55"/>
                  </a:cxn>
                  <a:cxn ang="0">
                    <a:pos x="32" y="34"/>
                  </a:cxn>
                  <a:cxn ang="0">
                    <a:pos x="48" y="11"/>
                  </a:cxn>
                  <a:cxn ang="0">
                    <a:pos x="53" y="12"/>
                  </a:cxn>
                  <a:cxn ang="0">
                    <a:pos x="36" y="38"/>
                  </a:cxn>
                  <a:cxn ang="0">
                    <a:pos x="32" y="34"/>
                  </a:cxn>
                  <a:cxn ang="0">
                    <a:pos x="38" y="10"/>
                  </a:cxn>
                  <a:cxn ang="0">
                    <a:pos x="40" y="10"/>
                  </a:cxn>
                  <a:cxn ang="0">
                    <a:pos x="27" y="29"/>
                  </a:cxn>
                  <a:cxn ang="0">
                    <a:pos x="23" y="25"/>
                  </a:cxn>
                  <a:cxn ang="0">
                    <a:pos x="33" y="10"/>
                  </a:cxn>
                  <a:cxn ang="0">
                    <a:pos x="38" y="10"/>
                  </a:cxn>
                  <a:cxn ang="0">
                    <a:pos x="23" y="12"/>
                  </a:cxn>
                  <a:cxn ang="0">
                    <a:pos x="18" y="19"/>
                  </a:cxn>
                  <a:cxn ang="0">
                    <a:pos x="14" y="16"/>
                  </a:cxn>
                  <a:cxn ang="0">
                    <a:pos x="21" y="13"/>
                  </a:cxn>
                  <a:cxn ang="0">
                    <a:pos x="23" y="12"/>
                  </a:cxn>
                  <a:cxn ang="0">
                    <a:pos x="69" y="46"/>
                  </a:cxn>
                  <a:cxn ang="0">
                    <a:pos x="79" y="31"/>
                  </a:cxn>
                  <a:cxn ang="0">
                    <a:pos x="81" y="34"/>
                  </a:cxn>
                  <a:cxn ang="0">
                    <a:pos x="73" y="46"/>
                  </a:cxn>
                  <a:cxn ang="0">
                    <a:pos x="69" y="46"/>
                  </a:cxn>
                  <a:cxn ang="0">
                    <a:pos x="82" y="46"/>
                  </a:cxn>
                  <a:cxn ang="0">
                    <a:pos x="85" y="41"/>
                  </a:cxn>
                  <a:cxn ang="0">
                    <a:pos x="86" y="46"/>
                  </a:cxn>
                  <a:cxn ang="0">
                    <a:pos x="82" y="46"/>
                  </a:cxn>
                  <a:cxn ang="0">
                    <a:pos x="54" y="46"/>
                  </a:cxn>
                  <a:cxn ang="0">
                    <a:pos x="70" y="22"/>
                  </a:cxn>
                  <a:cxn ang="0">
                    <a:pos x="72" y="23"/>
                  </a:cxn>
                  <a:cxn ang="0">
                    <a:pos x="74" y="25"/>
                  </a:cxn>
                  <a:cxn ang="0">
                    <a:pos x="60" y="46"/>
                  </a:cxn>
                  <a:cxn ang="0">
                    <a:pos x="54" y="46"/>
                  </a:cxn>
                  <a:cxn ang="0">
                    <a:pos x="46" y="46"/>
                  </a:cxn>
                  <a:cxn ang="0">
                    <a:pos x="44" y="46"/>
                  </a:cxn>
                  <a:cxn ang="0">
                    <a:pos x="41" y="43"/>
                  </a:cxn>
                  <a:cxn ang="0">
                    <a:pos x="60" y="15"/>
                  </a:cxn>
                  <a:cxn ang="0">
                    <a:pos x="65" y="17"/>
                  </a:cxn>
                  <a:cxn ang="0">
                    <a:pos x="46" y="46"/>
                  </a:cxn>
                  <a:cxn ang="0">
                    <a:pos x="46" y="46"/>
                  </a:cxn>
                  <a:cxn ang="0">
                    <a:pos x="46" y="46"/>
                  </a:cxn>
                </a:cxnLst>
                <a:rect l="0" t="0" r="r" b="b"/>
                <a:pathLst>
                  <a:path w="97" h="55">
                    <a:moveTo>
                      <a:pt x="40" y="55"/>
                    </a:moveTo>
                    <a:cubicBezTo>
                      <a:pt x="40" y="55"/>
                      <a:pt x="40" y="55"/>
                      <a:pt x="41" y="55"/>
                    </a:cubicBezTo>
                    <a:cubicBezTo>
                      <a:pt x="95" y="55"/>
                      <a:pt x="95" y="55"/>
                      <a:pt x="95" y="55"/>
                    </a:cubicBezTo>
                    <a:cubicBezTo>
                      <a:pt x="96" y="55"/>
                      <a:pt x="96" y="55"/>
                      <a:pt x="97" y="55"/>
                    </a:cubicBezTo>
                    <a:cubicBezTo>
                      <a:pt x="97" y="54"/>
                      <a:pt x="97" y="54"/>
                      <a:pt x="97" y="53"/>
                    </a:cubicBezTo>
                    <a:cubicBezTo>
                      <a:pt x="96" y="39"/>
                      <a:pt x="89" y="25"/>
                      <a:pt x="78" y="15"/>
                    </a:cubicBezTo>
                    <a:cubicBezTo>
                      <a:pt x="67" y="6"/>
                      <a:pt x="53" y="0"/>
                      <a:pt x="38" y="0"/>
                    </a:cubicBezTo>
                    <a:cubicBezTo>
                      <a:pt x="25" y="0"/>
                      <a:pt x="12" y="5"/>
                      <a:pt x="1" y="13"/>
                    </a:cubicBezTo>
                    <a:cubicBezTo>
                      <a:pt x="1" y="14"/>
                      <a:pt x="0" y="14"/>
                      <a:pt x="0" y="15"/>
                    </a:cubicBezTo>
                    <a:cubicBezTo>
                      <a:pt x="0" y="15"/>
                      <a:pt x="1" y="16"/>
                      <a:pt x="1" y="16"/>
                    </a:cubicBezTo>
                    <a:lnTo>
                      <a:pt x="40" y="55"/>
                    </a:lnTo>
                    <a:close/>
                    <a:moveTo>
                      <a:pt x="32" y="34"/>
                    </a:moveTo>
                    <a:cubicBezTo>
                      <a:pt x="48" y="11"/>
                      <a:pt x="48" y="11"/>
                      <a:pt x="48" y="11"/>
                    </a:cubicBezTo>
                    <a:cubicBezTo>
                      <a:pt x="50" y="11"/>
                      <a:pt x="51" y="12"/>
                      <a:pt x="53" y="12"/>
                    </a:cubicBezTo>
                    <a:cubicBezTo>
                      <a:pt x="36" y="38"/>
                      <a:pt x="36" y="38"/>
                      <a:pt x="36" y="38"/>
                    </a:cubicBezTo>
                    <a:lnTo>
                      <a:pt x="32" y="34"/>
                    </a:lnTo>
                    <a:close/>
                    <a:moveTo>
                      <a:pt x="38" y="10"/>
                    </a:moveTo>
                    <a:cubicBezTo>
                      <a:pt x="39" y="10"/>
                      <a:pt x="39" y="10"/>
                      <a:pt x="40" y="10"/>
                    </a:cubicBezTo>
                    <a:cubicBezTo>
                      <a:pt x="27" y="29"/>
                      <a:pt x="27" y="29"/>
                      <a:pt x="27" y="29"/>
                    </a:cubicBezTo>
                    <a:cubicBezTo>
                      <a:pt x="23" y="25"/>
                      <a:pt x="23" y="25"/>
                      <a:pt x="23" y="25"/>
                    </a:cubicBezTo>
                    <a:cubicBezTo>
                      <a:pt x="33" y="10"/>
                      <a:pt x="33" y="10"/>
                      <a:pt x="33" y="10"/>
                    </a:cubicBezTo>
                    <a:cubicBezTo>
                      <a:pt x="35" y="10"/>
                      <a:pt x="37" y="10"/>
                      <a:pt x="38" y="10"/>
                    </a:cubicBezTo>
                    <a:close/>
                    <a:moveTo>
                      <a:pt x="23" y="12"/>
                    </a:moveTo>
                    <a:cubicBezTo>
                      <a:pt x="18" y="19"/>
                      <a:pt x="18" y="19"/>
                      <a:pt x="18" y="19"/>
                    </a:cubicBezTo>
                    <a:cubicBezTo>
                      <a:pt x="14" y="16"/>
                      <a:pt x="14" y="16"/>
                      <a:pt x="14" y="16"/>
                    </a:cubicBezTo>
                    <a:cubicBezTo>
                      <a:pt x="16" y="15"/>
                      <a:pt x="19" y="14"/>
                      <a:pt x="21" y="13"/>
                    </a:cubicBezTo>
                    <a:cubicBezTo>
                      <a:pt x="22" y="13"/>
                      <a:pt x="22" y="12"/>
                      <a:pt x="23" y="12"/>
                    </a:cubicBezTo>
                    <a:close/>
                    <a:moveTo>
                      <a:pt x="69" y="46"/>
                    </a:moveTo>
                    <a:cubicBezTo>
                      <a:pt x="79" y="31"/>
                      <a:pt x="79" y="31"/>
                      <a:pt x="79" y="31"/>
                    </a:cubicBezTo>
                    <a:cubicBezTo>
                      <a:pt x="80" y="32"/>
                      <a:pt x="80" y="33"/>
                      <a:pt x="81" y="34"/>
                    </a:cubicBezTo>
                    <a:cubicBezTo>
                      <a:pt x="73" y="46"/>
                      <a:pt x="73" y="46"/>
                      <a:pt x="73" y="46"/>
                    </a:cubicBezTo>
                    <a:lnTo>
                      <a:pt x="69" y="46"/>
                    </a:lnTo>
                    <a:close/>
                    <a:moveTo>
                      <a:pt x="82" y="46"/>
                    </a:moveTo>
                    <a:cubicBezTo>
                      <a:pt x="85" y="41"/>
                      <a:pt x="85" y="41"/>
                      <a:pt x="85" y="41"/>
                    </a:cubicBezTo>
                    <a:cubicBezTo>
                      <a:pt x="85" y="43"/>
                      <a:pt x="86" y="44"/>
                      <a:pt x="86" y="46"/>
                    </a:cubicBezTo>
                    <a:lnTo>
                      <a:pt x="82" y="46"/>
                    </a:lnTo>
                    <a:close/>
                    <a:moveTo>
                      <a:pt x="54" y="46"/>
                    </a:moveTo>
                    <a:cubicBezTo>
                      <a:pt x="70" y="22"/>
                      <a:pt x="70" y="22"/>
                      <a:pt x="70" y="22"/>
                    </a:cubicBezTo>
                    <a:cubicBezTo>
                      <a:pt x="71" y="22"/>
                      <a:pt x="71" y="22"/>
                      <a:pt x="72" y="23"/>
                    </a:cubicBezTo>
                    <a:cubicBezTo>
                      <a:pt x="73" y="24"/>
                      <a:pt x="73" y="24"/>
                      <a:pt x="74" y="25"/>
                    </a:cubicBezTo>
                    <a:cubicBezTo>
                      <a:pt x="60" y="46"/>
                      <a:pt x="60" y="46"/>
                      <a:pt x="60" y="46"/>
                    </a:cubicBezTo>
                    <a:lnTo>
                      <a:pt x="54" y="46"/>
                    </a:lnTo>
                    <a:close/>
                    <a:moveTo>
                      <a:pt x="46" y="46"/>
                    </a:moveTo>
                    <a:cubicBezTo>
                      <a:pt x="44" y="46"/>
                      <a:pt x="44" y="46"/>
                      <a:pt x="44" y="46"/>
                    </a:cubicBezTo>
                    <a:cubicBezTo>
                      <a:pt x="41" y="43"/>
                      <a:pt x="41" y="43"/>
                      <a:pt x="41" y="43"/>
                    </a:cubicBezTo>
                    <a:cubicBezTo>
                      <a:pt x="60" y="15"/>
                      <a:pt x="60" y="15"/>
                      <a:pt x="60" y="15"/>
                    </a:cubicBezTo>
                    <a:cubicBezTo>
                      <a:pt x="62" y="16"/>
                      <a:pt x="63" y="16"/>
                      <a:pt x="65" y="17"/>
                    </a:cubicBezTo>
                    <a:lnTo>
                      <a:pt x="46" y="46"/>
                    </a:lnTo>
                    <a:close/>
                    <a:moveTo>
                      <a:pt x="46" y="46"/>
                    </a:moveTo>
                    <a:cubicBezTo>
                      <a:pt x="46" y="46"/>
                      <a:pt x="46" y="46"/>
                      <a:pt x="46" y="4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21" name="Freeform 10"/>
              <p:cNvSpPr>
                <a:spLocks noEditPoints="1"/>
              </p:cNvSpPr>
              <p:nvPr/>
            </p:nvSpPr>
            <p:spPr bwMode="auto">
              <a:xfrm>
                <a:off x="3557588" y="3719513"/>
                <a:ext cx="157163" cy="254000"/>
              </a:xfrm>
              <a:custGeom>
                <a:avLst/>
                <a:gdLst/>
                <a:ahLst/>
                <a:cxnLst>
                  <a:cxn ang="0">
                    <a:pos x="53" y="37"/>
                  </a:cxn>
                  <a:cxn ang="0">
                    <a:pos x="16" y="0"/>
                  </a:cxn>
                  <a:cxn ang="0">
                    <a:pos x="14" y="0"/>
                  </a:cxn>
                  <a:cxn ang="0">
                    <a:pos x="13" y="0"/>
                  </a:cxn>
                  <a:cxn ang="0">
                    <a:pos x="0" y="38"/>
                  </a:cxn>
                  <a:cxn ang="0">
                    <a:pos x="23" y="85"/>
                  </a:cxn>
                  <a:cxn ang="0">
                    <a:pos x="24" y="85"/>
                  </a:cxn>
                  <a:cxn ang="0">
                    <a:pos x="24" y="85"/>
                  </a:cxn>
                  <a:cxn ang="0">
                    <a:pos x="26" y="84"/>
                  </a:cxn>
                  <a:cxn ang="0">
                    <a:pos x="53" y="40"/>
                  </a:cxn>
                  <a:cxn ang="0">
                    <a:pos x="53" y="37"/>
                  </a:cxn>
                  <a:cxn ang="0">
                    <a:pos x="42" y="40"/>
                  </a:cxn>
                  <a:cxn ang="0">
                    <a:pos x="22" y="71"/>
                  </a:cxn>
                  <a:cxn ang="0">
                    <a:pos x="15" y="60"/>
                  </a:cxn>
                  <a:cxn ang="0">
                    <a:pos x="9" y="38"/>
                  </a:cxn>
                  <a:cxn ang="0">
                    <a:pos x="12" y="20"/>
                  </a:cxn>
                  <a:cxn ang="0">
                    <a:pos x="16" y="14"/>
                  </a:cxn>
                  <a:cxn ang="0">
                    <a:pos x="42" y="40"/>
                  </a:cxn>
                  <a:cxn ang="0">
                    <a:pos x="42" y="40"/>
                  </a:cxn>
                  <a:cxn ang="0">
                    <a:pos x="42" y="40"/>
                  </a:cxn>
                </a:cxnLst>
                <a:rect l="0" t="0" r="r" b="b"/>
                <a:pathLst>
                  <a:path w="53" h="85">
                    <a:moveTo>
                      <a:pt x="53" y="37"/>
                    </a:moveTo>
                    <a:cubicBezTo>
                      <a:pt x="16" y="0"/>
                      <a:pt x="16" y="0"/>
                      <a:pt x="16" y="0"/>
                    </a:cubicBezTo>
                    <a:cubicBezTo>
                      <a:pt x="15" y="0"/>
                      <a:pt x="15" y="0"/>
                      <a:pt x="14" y="0"/>
                    </a:cubicBezTo>
                    <a:cubicBezTo>
                      <a:pt x="14" y="0"/>
                      <a:pt x="13" y="0"/>
                      <a:pt x="13" y="0"/>
                    </a:cubicBezTo>
                    <a:cubicBezTo>
                      <a:pt x="5" y="11"/>
                      <a:pt x="0" y="24"/>
                      <a:pt x="0" y="38"/>
                    </a:cubicBezTo>
                    <a:cubicBezTo>
                      <a:pt x="0" y="56"/>
                      <a:pt x="8" y="73"/>
                      <a:pt x="23" y="85"/>
                    </a:cubicBezTo>
                    <a:cubicBezTo>
                      <a:pt x="23" y="85"/>
                      <a:pt x="24" y="85"/>
                      <a:pt x="24" y="85"/>
                    </a:cubicBezTo>
                    <a:cubicBezTo>
                      <a:pt x="24" y="85"/>
                      <a:pt x="24" y="85"/>
                      <a:pt x="24" y="85"/>
                    </a:cubicBezTo>
                    <a:cubicBezTo>
                      <a:pt x="25" y="85"/>
                      <a:pt x="25" y="85"/>
                      <a:pt x="26" y="84"/>
                    </a:cubicBezTo>
                    <a:cubicBezTo>
                      <a:pt x="53" y="40"/>
                      <a:pt x="53" y="40"/>
                      <a:pt x="53" y="40"/>
                    </a:cubicBezTo>
                    <a:cubicBezTo>
                      <a:pt x="53" y="39"/>
                      <a:pt x="53" y="38"/>
                      <a:pt x="53" y="37"/>
                    </a:cubicBezTo>
                    <a:close/>
                    <a:moveTo>
                      <a:pt x="42" y="40"/>
                    </a:moveTo>
                    <a:cubicBezTo>
                      <a:pt x="22" y="71"/>
                      <a:pt x="22" y="71"/>
                      <a:pt x="22" y="71"/>
                    </a:cubicBezTo>
                    <a:cubicBezTo>
                      <a:pt x="19" y="68"/>
                      <a:pt x="17" y="64"/>
                      <a:pt x="15" y="60"/>
                    </a:cubicBezTo>
                    <a:cubicBezTo>
                      <a:pt x="11" y="53"/>
                      <a:pt x="9" y="46"/>
                      <a:pt x="9" y="38"/>
                    </a:cubicBezTo>
                    <a:cubicBezTo>
                      <a:pt x="9" y="32"/>
                      <a:pt x="10" y="26"/>
                      <a:pt x="12" y="20"/>
                    </a:cubicBezTo>
                    <a:cubicBezTo>
                      <a:pt x="13" y="18"/>
                      <a:pt x="14" y="16"/>
                      <a:pt x="16" y="14"/>
                    </a:cubicBezTo>
                    <a:lnTo>
                      <a:pt x="42" y="40"/>
                    </a:lnTo>
                    <a:close/>
                    <a:moveTo>
                      <a:pt x="42" y="40"/>
                    </a:moveTo>
                    <a:cubicBezTo>
                      <a:pt x="42" y="40"/>
                      <a:pt x="42" y="40"/>
                      <a:pt x="42" y="4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22" name="Freeform 11"/>
              <p:cNvSpPr>
                <a:spLocks noEditPoints="1"/>
              </p:cNvSpPr>
              <p:nvPr/>
            </p:nvSpPr>
            <p:spPr bwMode="auto">
              <a:xfrm>
                <a:off x="3656013" y="3844925"/>
                <a:ext cx="252413" cy="165100"/>
              </a:xfrm>
              <a:custGeom>
                <a:avLst/>
                <a:gdLst/>
                <a:ahLst/>
                <a:cxnLst>
                  <a:cxn ang="0">
                    <a:pos x="83" y="0"/>
                  </a:cxn>
                  <a:cxn ang="0">
                    <a:pos x="30" y="0"/>
                  </a:cxn>
                  <a:cxn ang="0">
                    <a:pos x="28" y="1"/>
                  </a:cxn>
                  <a:cxn ang="0">
                    <a:pos x="0" y="47"/>
                  </a:cxn>
                  <a:cxn ang="0">
                    <a:pos x="0" y="48"/>
                  </a:cxn>
                  <a:cxn ang="0">
                    <a:pos x="1" y="49"/>
                  </a:cxn>
                  <a:cxn ang="0">
                    <a:pos x="26" y="55"/>
                  </a:cxn>
                  <a:cxn ang="0">
                    <a:pos x="66" y="40"/>
                  </a:cxn>
                  <a:cxn ang="0">
                    <a:pos x="85" y="2"/>
                  </a:cxn>
                  <a:cxn ang="0">
                    <a:pos x="85" y="1"/>
                  </a:cxn>
                  <a:cxn ang="0">
                    <a:pos x="83" y="0"/>
                  </a:cxn>
                  <a:cxn ang="0">
                    <a:pos x="83" y="0"/>
                  </a:cxn>
                  <a:cxn ang="0">
                    <a:pos x="83" y="0"/>
                  </a:cxn>
                </a:cxnLst>
                <a:rect l="0" t="0" r="r" b="b"/>
                <a:pathLst>
                  <a:path w="85" h="55">
                    <a:moveTo>
                      <a:pt x="83" y="0"/>
                    </a:moveTo>
                    <a:cubicBezTo>
                      <a:pt x="30" y="0"/>
                      <a:pt x="30" y="0"/>
                      <a:pt x="30" y="0"/>
                    </a:cubicBezTo>
                    <a:cubicBezTo>
                      <a:pt x="29" y="0"/>
                      <a:pt x="29" y="0"/>
                      <a:pt x="28" y="1"/>
                    </a:cubicBezTo>
                    <a:cubicBezTo>
                      <a:pt x="0" y="47"/>
                      <a:pt x="0" y="47"/>
                      <a:pt x="0" y="47"/>
                    </a:cubicBezTo>
                    <a:cubicBezTo>
                      <a:pt x="0" y="47"/>
                      <a:pt x="0" y="48"/>
                      <a:pt x="0" y="48"/>
                    </a:cubicBezTo>
                    <a:cubicBezTo>
                      <a:pt x="0" y="49"/>
                      <a:pt x="0" y="49"/>
                      <a:pt x="1" y="49"/>
                    </a:cubicBezTo>
                    <a:cubicBezTo>
                      <a:pt x="9" y="53"/>
                      <a:pt x="17" y="55"/>
                      <a:pt x="26" y="55"/>
                    </a:cubicBezTo>
                    <a:cubicBezTo>
                      <a:pt x="41" y="55"/>
                      <a:pt x="55" y="50"/>
                      <a:pt x="66" y="40"/>
                    </a:cubicBezTo>
                    <a:cubicBezTo>
                      <a:pt x="77" y="30"/>
                      <a:pt x="84" y="17"/>
                      <a:pt x="85" y="2"/>
                    </a:cubicBezTo>
                    <a:cubicBezTo>
                      <a:pt x="85" y="2"/>
                      <a:pt x="85" y="1"/>
                      <a:pt x="85" y="1"/>
                    </a:cubicBezTo>
                    <a:cubicBezTo>
                      <a:pt x="84" y="0"/>
                      <a:pt x="84" y="0"/>
                      <a:pt x="83" y="0"/>
                    </a:cubicBezTo>
                    <a:close/>
                    <a:moveTo>
                      <a:pt x="83" y="0"/>
                    </a:moveTo>
                    <a:cubicBezTo>
                      <a:pt x="83" y="0"/>
                      <a:pt x="83" y="0"/>
                      <a:pt x="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grpSp>
          <p:nvGrpSpPr>
            <p:cNvPr id="8" name="Group 48"/>
            <p:cNvGrpSpPr/>
            <p:nvPr/>
          </p:nvGrpSpPr>
          <p:grpSpPr>
            <a:xfrm>
              <a:off x="7025097" y="2098082"/>
              <a:ext cx="606660" cy="539784"/>
              <a:chOff x="5189538" y="1973263"/>
              <a:chExt cx="403225" cy="358775"/>
            </a:xfrm>
          </p:grpSpPr>
          <p:sp>
            <p:nvSpPr>
              <p:cNvPr id="18" name="Freeform 12"/>
              <p:cNvSpPr>
                <a:spLocks noEditPoints="1"/>
              </p:cNvSpPr>
              <p:nvPr/>
            </p:nvSpPr>
            <p:spPr bwMode="auto">
              <a:xfrm>
                <a:off x="5310188" y="1973263"/>
                <a:ext cx="282575" cy="260350"/>
              </a:xfrm>
              <a:custGeom>
                <a:avLst/>
                <a:gdLst/>
                <a:ahLst/>
                <a:cxnLst>
                  <a:cxn ang="0">
                    <a:pos x="3" y="23"/>
                  </a:cxn>
                  <a:cxn ang="0">
                    <a:pos x="13" y="25"/>
                  </a:cxn>
                  <a:cxn ang="0">
                    <a:pos x="54" y="33"/>
                  </a:cxn>
                  <a:cxn ang="0">
                    <a:pos x="65" y="55"/>
                  </a:cxn>
                  <a:cxn ang="0">
                    <a:pos x="61" y="52"/>
                  </a:cxn>
                  <a:cxn ang="0">
                    <a:pos x="56" y="52"/>
                  </a:cxn>
                  <a:cxn ang="0">
                    <a:pos x="55" y="57"/>
                  </a:cxn>
                  <a:cxn ang="0">
                    <a:pos x="65" y="85"/>
                  </a:cxn>
                  <a:cxn ang="0">
                    <a:pos x="68" y="87"/>
                  </a:cxn>
                  <a:cxn ang="0">
                    <a:pos x="72" y="86"/>
                  </a:cxn>
                  <a:cxn ang="0">
                    <a:pos x="93" y="65"/>
                  </a:cxn>
                  <a:cxn ang="0">
                    <a:pos x="94" y="60"/>
                  </a:cxn>
                  <a:cxn ang="0">
                    <a:pos x="90" y="58"/>
                  </a:cxn>
                  <a:cxn ang="0">
                    <a:pos x="83" y="60"/>
                  </a:cxn>
                  <a:cxn ang="0">
                    <a:pos x="67" y="21"/>
                  </a:cxn>
                  <a:cxn ang="0">
                    <a:pos x="6" y="9"/>
                  </a:cxn>
                  <a:cxn ang="0">
                    <a:pos x="1" y="15"/>
                  </a:cxn>
                  <a:cxn ang="0">
                    <a:pos x="3" y="23"/>
                  </a:cxn>
                  <a:cxn ang="0">
                    <a:pos x="3" y="23"/>
                  </a:cxn>
                  <a:cxn ang="0">
                    <a:pos x="3" y="23"/>
                  </a:cxn>
                </a:cxnLst>
                <a:rect l="0" t="0" r="r" b="b"/>
                <a:pathLst>
                  <a:path w="95" h="87">
                    <a:moveTo>
                      <a:pt x="3" y="23"/>
                    </a:moveTo>
                    <a:cubicBezTo>
                      <a:pt x="6" y="26"/>
                      <a:pt x="10" y="27"/>
                      <a:pt x="13" y="25"/>
                    </a:cubicBezTo>
                    <a:cubicBezTo>
                      <a:pt x="27" y="20"/>
                      <a:pt x="43" y="22"/>
                      <a:pt x="54" y="33"/>
                    </a:cubicBezTo>
                    <a:cubicBezTo>
                      <a:pt x="60" y="39"/>
                      <a:pt x="64" y="47"/>
                      <a:pt x="65" y="55"/>
                    </a:cubicBezTo>
                    <a:cubicBezTo>
                      <a:pt x="61" y="52"/>
                      <a:pt x="61" y="52"/>
                      <a:pt x="61" y="52"/>
                    </a:cubicBezTo>
                    <a:cubicBezTo>
                      <a:pt x="59" y="51"/>
                      <a:pt x="57" y="51"/>
                      <a:pt x="56" y="52"/>
                    </a:cubicBezTo>
                    <a:cubicBezTo>
                      <a:pt x="55" y="53"/>
                      <a:pt x="54" y="55"/>
                      <a:pt x="55" y="57"/>
                    </a:cubicBezTo>
                    <a:cubicBezTo>
                      <a:pt x="65" y="85"/>
                      <a:pt x="65" y="85"/>
                      <a:pt x="65" y="85"/>
                    </a:cubicBezTo>
                    <a:cubicBezTo>
                      <a:pt x="66" y="86"/>
                      <a:pt x="67" y="87"/>
                      <a:pt x="68" y="87"/>
                    </a:cubicBezTo>
                    <a:cubicBezTo>
                      <a:pt x="69" y="87"/>
                      <a:pt x="71" y="87"/>
                      <a:pt x="72" y="86"/>
                    </a:cubicBezTo>
                    <a:cubicBezTo>
                      <a:pt x="93" y="65"/>
                      <a:pt x="93" y="65"/>
                      <a:pt x="93" y="65"/>
                    </a:cubicBezTo>
                    <a:cubicBezTo>
                      <a:pt x="94" y="64"/>
                      <a:pt x="95" y="62"/>
                      <a:pt x="94" y="60"/>
                    </a:cubicBezTo>
                    <a:cubicBezTo>
                      <a:pt x="93" y="59"/>
                      <a:pt x="91" y="58"/>
                      <a:pt x="90" y="58"/>
                    </a:cubicBezTo>
                    <a:cubicBezTo>
                      <a:pt x="83" y="60"/>
                      <a:pt x="83" y="60"/>
                      <a:pt x="83" y="60"/>
                    </a:cubicBezTo>
                    <a:cubicBezTo>
                      <a:pt x="83" y="46"/>
                      <a:pt x="77" y="31"/>
                      <a:pt x="67" y="21"/>
                    </a:cubicBezTo>
                    <a:cubicBezTo>
                      <a:pt x="50" y="4"/>
                      <a:pt x="26" y="0"/>
                      <a:pt x="6" y="9"/>
                    </a:cubicBezTo>
                    <a:cubicBezTo>
                      <a:pt x="4" y="10"/>
                      <a:pt x="1" y="12"/>
                      <a:pt x="1" y="15"/>
                    </a:cubicBezTo>
                    <a:cubicBezTo>
                      <a:pt x="0" y="18"/>
                      <a:pt x="1" y="21"/>
                      <a:pt x="3" y="23"/>
                    </a:cubicBezTo>
                    <a:close/>
                    <a:moveTo>
                      <a:pt x="3" y="23"/>
                    </a:moveTo>
                    <a:cubicBezTo>
                      <a:pt x="3" y="23"/>
                      <a:pt x="3" y="23"/>
                      <a:pt x="3" y="2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9" name="Freeform 13"/>
              <p:cNvSpPr>
                <a:spLocks noEditPoints="1"/>
              </p:cNvSpPr>
              <p:nvPr/>
            </p:nvSpPr>
            <p:spPr bwMode="auto">
              <a:xfrm>
                <a:off x="5189538" y="2071688"/>
                <a:ext cx="280988" cy="260350"/>
              </a:xfrm>
              <a:custGeom>
                <a:avLst/>
                <a:gdLst/>
                <a:ahLst/>
                <a:cxnLst>
                  <a:cxn ang="0">
                    <a:pos x="94" y="72"/>
                  </a:cxn>
                  <a:cxn ang="0">
                    <a:pos x="91" y="64"/>
                  </a:cxn>
                  <a:cxn ang="0">
                    <a:pos x="82" y="62"/>
                  </a:cxn>
                  <a:cxn ang="0">
                    <a:pos x="41" y="54"/>
                  </a:cxn>
                  <a:cxn ang="0">
                    <a:pos x="30" y="32"/>
                  </a:cxn>
                  <a:cxn ang="0">
                    <a:pos x="34" y="35"/>
                  </a:cxn>
                  <a:cxn ang="0">
                    <a:pos x="39" y="35"/>
                  </a:cxn>
                  <a:cxn ang="0">
                    <a:pos x="40" y="31"/>
                  </a:cxn>
                  <a:cxn ang="0">
                    <a:pos x="29" y="2"/>
                  </a:cxn>
                  <a:cxn ang="0">
                    <a:pos x="26" y="0"/>
                  </a:cxn>
                  <a:cxn ang="0">
                    <a:pos x="23" y="1"/>
                  </a:cxn>
                  <a:cxn ang="0">
                    <a:pos x="1" y="22"/>
                  </a:cxn>
                  <a:cxn ang="0">
                    <a:pos x="1" y="27"/>
                  </a:cxn>
                  <a:cxn ang="0">
                    <a:pos x="5" y="29"/>
                  </a:cxn>
                  <a:cxn ang="0">
                    <a:pos x="12" y="28"/>
                  </a:cxn>
                  <a:cxn ang="0">
                    <a:pos x="28" y="66"/>
                  </a:cxn>
                  <a:cxn ang="0">
                    <a:pos x="88" y="79"/>
                  </a:cxn>
                  <a:cxn ang="0">
                    <a:pos x="94" y="72"/>
                  </a:cxn>
                  <a:cxn ang="0">
                    <a:pos x="94" y="72"/>
                  </a:cxn>
                  <a:cxn ang="0">
                    <a:pos x="94" y="72"/>
                  </a:cxn>
                </a:cxnLst>
                <a:rect l="0" t="0" r="r" b="b"/>
                <a:pathLst>
                  <a:path w="94" h="87">
                    <a:moveTo>
                      <a:pt x="94" y="72"/>
                    </a:moveTo>
                    <a:cubicBezTo>
                      <a:pt x="94" y="69"/>
                      <a:pt x="93" y="66"/>
                      <a:pt x="91" y="64"/>
                    </a:cubicBezTo>
                    <a:cubicBezTo>
                      <a:pt x="89" y="61"/>
                      <a:pt x="85" y="61"/>
                      <a:pt x="82" y="62"/>
                    </a:cubicBezTo>
                    <a:cubicBezTo>
                      <a:pt x="68" y="68"/>
                      <a:pt x="52" y="65"/>
                      <a:pt x="41" y="54"/>
                    </a:cubicBezTo>
                    <a:cubicBezTo>
                      <a:pt x="34" y="48"/>
                      <a:pt x="31" y="40"/>
                      <a:pt x="30" y="32"/>
                    </a:cubicBezTo>
                    <a:cubicBezTo>
                      <a:pt x="34" y="35"/>
                      <a:pt x="34" y="35"/>
                      <a:pt x="34" y="35"/>
                    </a:cubicBezTo>
                    <a:cubicBezTo>
                      <a:pt x="35" y="36"/>
                      <a:pt x="37" y="36"/>
                      <a:pt x="39" y="35"/>
                    </a:cubicBezTo>
                    <a:cubicBezTo>
                      <a:pt x="40" y="34"/>
                      <a:pt x="41" y="32"/>
                      <a:pt x="40" y="31"/>
                    </a:cubicBezTo>
                    <a:cubicBezTo>
                      <a:pt x="29" y="2"/>
                      <a:pt x="29" y="2"/>
                      <a:pt x="29" y="2"/>
                    </a:cubicBezTo>
                    <a:cubicBezTo>
                      <a:pt x="29" y="1"/>
                      <a:pt x="28" y="0"/>
                      <a:pt x="26" y="0"/>
                    </a:cubicBezTo>
                    <a:cubicBezTo>
                      <a:pt x="25" y="0"/>
                      <a:pt x="24" y="0"/>
                      <a:pt x="23" y="1"/>
                    </a:cubicBezTo>
                    <a:cubicBezTo>
                      <a:pt x="1" y="22"/>
                      <a:pt x="1" y="22"/>
                      <a:pt x="1" y="22"/>
                    </a:cubicBezTo>
                    <a:cubicBezTo>
                      <a:pt x="0" y="24"/>
                      <a:pt x="0" y="25"/>
                      <a:pt x="1" y="27"/>
                    </a:cubicBezTo>
                    <a:cubicBezTo>
                      <a:pt x="2" y="28"/>
                      <a:pt x="3" y="29"/>
                      <a:pt x="5" y="29"/>
                    </a:cubicBezTo>
                    <a:cubicBezTo>
                      <a:pt x="12" y="28"/>
                      <a:pt x="12" y="28"/>
                      <a:pt x="12" y="28"/>
                    </a:cubicBezTo>
                    <a:cubicBezTo>
                      <a:pt x="12" y="42"/>
                      <a:pt x="17" y="56"/>
                      <a:pt x="28" y="66"/>
                    </a:cubicBezTo>
                    <a:cubicBezTo>
                      <a:pt x="44" y="83"/>
                      <a:pt x="68" y="87"/>
                      <a:pt x="88" y="79"/>
                    </a:cubicBezTo>
                    <a:cubicBezTo>
                      <a:pt x="91" y="77"/>
                      <a:pt x="93" y="75"/>
                      <a:pt x="94" y="72"/>
                    </a:cubicBezTo>
                    <a:close/>
                    <a:moveTo>
                      <a:pt x="94" y="72"/>
                    </a:moveTo>
                    <a:cubicBezTo>
                      <a:pt x="94" y="72"/>
                      <a:pt x="94" y="72"/>
                      <a:pt x="94" y="7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grpSp>
          <p:nvGrpSpPr>
            <p:cNvPr id="9" name="Group 51"/>
            <p:cNvGrpSpPr/>
            <p:nvPr/>
          </p:nvGrpSpPr>
          <p:grpSpPr>
            <a:xfrm>
              <a:off x="6984495" y="4601150"/>
              <a:ext cx="599495" cy="587552"/>
              <a:chOff x="5162551" y="3636963"/>
              <a:chExt cx="398463" cy="390525"/>
            </a:xfrm>
          </p:grpSpPr>
          <p:sp>
            <p:nvSpPr>
              <p:cNvPr id="15" name="Freeform 14"/>
              <p:cNvSpPr>
                <a:spLocks noEditPoints="1"/>
              </p:cNvSpPr>
              <p:nvPr/>
            </p:nvSpPr>
            <p:spPr bwMode="auto">
              <a:xfrm>
                <a:off x="5162551" y="3636963"/>
                <a:ext cx="233363" cy="234950"/>
              </a:xfrm>
              <a:custGeom>
                <a:avLst/>
                <a:gdLst/>
                <a:ahLst/>
                <a:cxnLst>
                  <a:cxn ang="0">
                    <a:pos x="9" y="48"/>
                  </a:cxn>
                  <a:cxn ang="0">
                    <a:pos x="12" y="55"/>
                  </a:cxn>
                  <a:cxn ang="0">
                    <a:pos x="8" y="59"/>
                  </a:cxn>
                  <a:cxn ang="0">
                    <a:pos x="8" y="64"/>
                  </a:cxn>
                  <a:cxn ang="0">
                    <a:pos x="14" y="70"/>
                  </a:cxn>
                  <a:cxn ang="0">
                    <a:pos x="19" y="70"/>
                  </a:cxn>
                  <a:cxn ang="0">
                    <a:pos x="23" y="67"/>
                  </a:cxn>
                  <a:cxn ang="0">
                    <a:pos x="31" y="70"/>
                  </a:cxn>
                  <a:cxn ang="0">
                    <a:pos x="31" y="75"/>
                  </a:cxn>
                  <a:cxn ang="0">
                    <a:pos x="35" y="79"/>
                  </a:cxn>
                  <a:cxn ang="0">
                    <a:pos x="43" y="79"/>
                  </a:cxn>
                  <a:cxn ang="0">
                    <a:pos x="47" y="75"/>
                  </a:cxn>
                  <a:cxn ang="0">
                    <a:pos x="47" y="70"/>
                  </a:cxn>
                  <a:cxn ang="0">
                    <a:pos x="55" y="67"/>
                  </a:cxn>
                  <a:cxn ang="0">
                    <a:pos x="59" y="70"/>
                  </a:cxn>
                  <a:cxn ang="0">
                    <a:pos x="64" y="70"/>
                  </a:cxn>
                  <a:cxn ang="0">
                    <a:pos x="70" y="64"/>
                  </a:cxn>
                  <a:cxn ang="0">
                    <a:pos x="70" y="59"/>
                  </a:cxn>
                  <a:cxn ang="0">
                    <a:pos x="67" y="55"/>
                  </a:cxn>
                  <a:cxn ang="0">
                    <a:pos x="70" y="48"/>
                  </a:cxn>
                  <a:cxn ang="0">
                    <a:pos x="75" y="47"/>
                  </a:cxn>
                  <a:cxn ang="0">
                    <a:pos x="78" y="43"/>
                  </a:cxn>
                  <a:cxn ang="0">
                    <a:pos x="78" y="35"/>
                  </a:cxn>
                  <a:cxn ang="0">
                    <a:pos x="75" y="31"/>
                  </a:cxn>
                  <a:cxn ang="0">
                    <a:pos x="70" y="31"/>
                  </a:cxn>
                  <a:cxn ang="0">
                    <a:pos x="67" y="23"/>
                  </a:cxn>
                  <a:cxn ang="0">
                    <a:pos x="70" y="20"/>
                  </a:cxn>
                  <a:cxn ang="0">
                    <a:pos x="70" y="15"/>
                  </a:cxn>
                  <a:cxn ang="0">
                    <a:pos x="64" y="9"/>
                  </a:cxn>
                  <a:cxn ang="0">
                    <a:pos x="59" y="8"/>
                  </a:cxn>
                  <a:cxn ang="0">
                    <a:pos x="56" y="11"/>
                  </a:cxn>
                  <a:cxn ang="0">
                    <a:pos x="48" y="8"/>
                  </a:cxn>
                  <a:cxn ang="0">
                    <a:pos x="47" y="3"/>
                  </a:cxn>
                  <a:cxn ang="0">
                    <a:pos x="44" y="0"/>
                  </a:cxn>
                  <a:cxn ang="0">
                    <a:pos x="35" y="0"/>
                  </a:cxn>
                  <a:cxn ang="0">
                    <a:pos x="32" y="3"/>
                  </a:cxn>
                  <a:cxn ang="0">
                    <a:pos x="31" y="8"/>
                  </a:cxn>
                  <a:cxn ang="0">
                    <a:pos x="23" y="12"/>
                  </a:cxn>
                  <a:cxn ang="0">
                    <a:pos x="19" y="8"/>
                  </a:cxn>
                  <a:cxn ang="0">
                    <a:pos x="14" y="9"/>
                  </a:cxn>
                  <a:cxn ang="0">
                    <a:pos x="8" y="15"/>
                  </a:cxn>
                  <a:cxn ang="0">
                    <a:pos x="8" y="20"/>
                  </a:cxn>
                  <a:cxn ang="0">
                    <a:pos x="11" y="24"/>
                  </a:cxn>
                  <a:cxn ang="0">
                    <a:pos x="8" y="31"/>
                  </a:cxn>
                  <a:cxn ang="0">
                    <a:pos x="3" y="32"/>
                  </a:cxn>
                  <a:cxn ang="0">
                    <a:pos x="0" y="35"/>
                  </a:cxn>
                  <a:cxn ang="0">
                    <a:pos x="0" y="44"/>
                  </a:cxn>
                  <a:cxn ang="0">
                    <a:pos x="3" y="47"/>
                  </a:cxn>
                  <a:cxn ang="0">
                    <a:pos x="9" y="48"/>
                  </a:cxn>
                  <a:cxn ang="0">
                    <a:pos x="39" y="25"/>
                  </a:cxn>
                  <a:cxn ang="0">
                    <a:pos x="53" y="39"/>
                  </a:cxn>
                  <a:cxn ang="0">
                    <a:pos x="39" y="53"/>
                  </a:cxn>
                  <a:cxn ang="0">
                    <a:pos x="25" y="39"/>
                  </a:cxn>
                  <a:cxn ang="0">
                    <a:pos x="39" y="25"/>
                  </a:cxn>
                  <a:cxn ang="0">
                    <a:pos x="39" y="25"/>
                  </a:cxn>
                  <a:cxn ang="0">
                    <a:pos x="39" y="25"/>
                  </a:cxn>
                </a:cxnLst>
                <a:rect l="0" t="0" r="r" b="b"/>
                <a:pathLst>
                  <a:path w="78" h="79">
                    <a:moveTo>
                      <a:pt x="9" y="48"/>
                    </a:moveTo>
                    <a:cubicBezTo>
                      <a:pt x="9" y="50"/>
                      <a:pt x="10" y="53"/>
                      <a:pt x="12" y="55"/>
                    </a:cubicBezTo>
                    <a:cubicBezTo>
                      <a:pt x="8" y="59"/>
                      <a:pt x="8" y="59"/>
                      <a:pt x="8" y="59"/>
                    </a:cubicBezTo>
                    <a:cubicBezTo>
                      <a:pt x="7" y="61"/>
                      <a:pt x="7" y="63"/>
                      <a:pt x="8" y="64"/>
                    </a:cubicBezTo>
                    <a:cubicBezTo>
                      <a:pt x="14" y="70"/>
                      <a:pt x="14" y="70"/>
                      <a:pt x="14" y="70"/>
                    </a:cubicBezTo>
                    <a:cubicBezTo>
                      <a:pt x="16" y="71"/>
                      <a:pt x="18" y="71"/>
                      <a:pt x="19" y="70"/>
                    </a:cubicBezTo>
                    <a:cubicBezTo>
                      <a:pt x="23" y="67"/>
                      <a:pt x="23" y="67"/>
                      <a:pt x="23" y="67"/>
                    </a:cubicBezTo>
                    <a:cubicBezTo>
                      <a:pt x="26" y="68"/>
                      <a:pt x="28" y="69"/>
                      <a:pt x="31" y="70"/>
                    </a:cubicBezTo>
                    <a:cubicBezTo>
                      <a:pt x="31" y="75"/>
                      <a:pt x="31" y="75"/>
                      <a:pt x="31" y="75"/>
                    </a:cubicBezTo>
                    <a:cubicBezTo>
                      <a:pt x="31" y="77"/>
                      <a:pt x="33" y="79"/>
                      <a:pt x="35" y="79"/>
                    </a:cubicBezTo>
                    <a:cubicBezTo>
                      <a:pt x="43" y="79"/>
                      <a:pt x="43" y="79"/>
                      <a:pt x="43" y="79"/>
                    </a:cubicBezTo>
                    <a:cubicBezTo>
                      <a:pt x="45" y="79"/>
                      <a:pt x="47" y="77"/>
                      <a:pt x="47" y="75"/>
                    </a:cubicBezTo>
                    <a:cubicBezTo>
                      <a:pt x="47" y="70"/>
                      <a:pt x="47" y="70"/>
                      <a:pt x="47" y="70"/>
                    </a:cubicBezTo>
                    <a:cubicBezTo>
                      <a:pt x="50" y="69"/>
                      <a:pt x="53" y="68"/>
                      <a:pt x="55" y="67"/>
                    </a:cubicBezTo>
                    <a:cubicBezTo>
                      <a:pt x="59" y="70"/>
                      <a:pt x="59" y="70"/>
                      <a:pt x="59" y="70"/>
                    </a:cubicBezTo>
                    <a:cubicBezTo>
                      <a:pt x="61" y="71"/>
                      <a:pt x="63" y="71"/>
                      <a:pt x="64" y="70"/>
                    </a:cubicBezTo>
                    <a:cubicBezTo>
                      <a:pt x="70" y="64"/>
                      <a:pt x="70" y="64"/>
                      <a:pt x="70" y="64"/>
                    </a:cubicBezTo>
                    <a:cubicBezTo>
                      <a:pt x="71" y="63"/>
                      <a:pt x="71" y="61"/>
                      <a:pt x="70" y="59"/>
                    </a:cubicBezTo>
                    <a:cubicBezTo>
                      <a:pt x="67" y="55"/>
                      <a:pt x="67" y="55"/>
                      <a:pt x="67" y="55"/>
                    </a:cubicBezTo>
                    <a:cubicBezTo>
                      <a:pt x="68" y="53"/>
                      <a:pt x="70" y="50"/>
                      <a:pt x="70" y="48"/>
                    </a:cubicBezTo>
                    <a:cubicBezTo>
                      <a:pt x="75" y="47"/>
                      <a:pt x="75" y="47"/>
                      <a:pt x="75" y="47"/>
                    </a:cubicBezTo>
                    <a:cubicBezTo>
                      <a:pt x="77" y="47"/>
                      <a:pt x="78" y="45"/>
                      <a:pt x="78" y="43"/>
                    </a:cubicBezTo>
                    <a:cubicBezTo>
                      <a:pt x="78" y="35"/>
                      <a:pt x="78" y="35"/>
                      <a:pt x="78" y="35"/>
                    </a:cubicBezTo>
                    <a:cubicBezTo>
                      <a:pt x="78" y="33"/>
                      <a:pt x="77" y="32"/>
                      <a:pt x="75" y="31"/>
                    </a:cubicBezTo>
                    <a:cubicBezTo>
                      <a:pt x="70" y="31"/>
                      <a:pt x="70" y="31"/>
                      <a:pt x="70" y="31"/>
                    </a:cubicBezTo>
                    <a:cubicBezTo>
                      <a:pt x="70" y="28"/>
                      <a:pt x="69" y="26"/>
                      <a:pt x="67" y="23"/>
                    </a:cubicBezTo>
                    <a:cubicBezTo>
                      <a:pt x="70" y="20"/>
                      <a:pt x="70" y="20"/>
                      <a:pt x="70" y="20"/>
                    </a:cubicBezTo>
                    <a:cubicBezTo>
                      <a:pt x="71" y="18"/>
                      <a:pt x="71" y="16"/>
                      <a:pt x="70" y="15"/>
                    </a:cubicBezTo>
                    <a:cubicBezTo>
                      <a:pt x="64" y="9"/>
                      <a:pt x="64" y="9"/>
                      <a:pt x="64" y="9"/>
                    </a:cubicBezTo>
                    <a:cubicBezTo>
                      <a:pt x="63" y="7"/>
                      <a:pt x="61" y="7"/>
                      <a:pt x="59" y="8"/>
                    </a:cubicBezTo>
                    <a:cubicBezTo>
                      <a:pt x="56" y="11"/>
                      <a:pt x="56" y="11"/>
                      <a:pt x="56" y="11"/>
                    </a:cubicBezTo>
                    <a:cubicBezTo>
                      <a:pt x="53" y="10"/>
                      <a:pt x="51" y="9"/>
                      <a:pt x="48" y="8"/>
                    </a:cubicBezTo>
                    <a:cubicBezTo>
                      <a:pt x="47" y="3"/>
                      <a:pt x="47" y="3"/>
                      <a:pt x="47" y="3"/>
                    </a:cubicBezTo>
                    <a:cubicBezTo>
                      <a:pt x="47" y="2"/>
                      <a:pt x="45" y="0"/>
                      <a:pt x="44" y="0"/>
                    </a:cubicBezTo>
                    <a:cubicBezTo>
                      <a:pt x="35" y="0"/>
                      <a:pt x="35" y="0"/>
                      <a:pt x="35" y="0"/>
                    </a:cubicBezTo>
                    <a:cubicBezTo>
                      <a:pt x="33" y="0"/>
                      <a:pt x="32" y="2"/>
                      <a:pt x="32" y="3"/>
                    </a:cubicBezTo>
                    <a:cubicBezTo>
                      <a:pt x="31" y="8"/>
                      <a:pt x="31" y="8"/>
                      <a:pt x="31" y="8"/>
                    </a:cubicBezTo>
                    <a:cubicBezTo>
                      <a:pt x="28" y="9"/>
                      <a:pt x="26" y="10"/>
                      <a:pt x="23" y="12"/>
                    </a:cubicBezTo>
                    <a:cubicBezTo>
                      <a:pt x="19" y="8"/>
                      <a:pt x="19" y="8"/>
                      <a:pt x="19" y="8"/>
                    </a:cubicBezTo>
                    <a:cubicBezTo>
                      <a:pt x="18" y="7"/>
                      <a:pt x="16" y="7"/>
                      <a:pt x="14" y="9"/>
                    </a:cubicBezTo>
                    <a:cubicBezTo>
                      <a:pt x="8" y="15"/>
                      <a:pt x="8" y="15"/>
                      <a:pt x="8" y="15"/>
                    </a:cubicBezTo>
                    <a:cubicBezTo>
                      <a:pt x="7" y="16"/>
                      <a:pt x="7" y="18"/>
                      <a:pt x="8" y="20"/>
                    </a:cubicBezTo>
                    <a:cubicBezTo>
                      <a:pt x="11" y="24"/>
                      <a:pt x="11" y="24"/>
                      <a:pt x="11" y="24"/>
                    </a:cubicBezTo>
                    <a:cubicBezTo>
                      <a:pt x="10" y="26"/>
                      <a:pt x="9" y="29"/>
                      <a:pt x="8" y="31"/>
                    </a:cubicBezTo>
                    <a:cubicBezTo>
                      <a:pt x="3" y="32"/>
                      <a:pt x="3" y="32"/>
                      <a:pt x="3" y="32"/>
                    </a:cubicBezTo>
                    <a:cubicBezTo>
                      <a:pt x="1" y="32"/>
                      <a:pt x="0" y="33"/>
                      <a:pt x="0" y="35"/>
                    </a:cubicBezTo>
                    <a:cubicBezTo>
                      <a:pt x="0" y="44"/>
                      <a:pt x="0" y="44"/>
                      <a:pt x="0" y="44"/>
                    </a:cubicBezTo>
                    <a:cubicBezTo>
                      <a:pt x="0" y="46"/>
                      <a:pt x="1" y="47"/>
                      <a:pt x="3" y="47"/>
                    </a:cubicBezTo>
                    <a:lnTo>
                      <a:pt x="9" y="48"/>
                    </a:lnTo>
                    <a:close/>
                    <a:moveTo>
                      <a:pt x="39" y="25"/>
                    </a:moveTo>
                    <a:cubicBezTo>
                      <a:pt x="47" y="25"/>
                      <a:pt x="53" y="31"/>
                      <a:pt x="53" y="39"/>
                    </a:cubicBezTo>
                    <a:cubicBezTo>
                      <a:pt x="53" y="47"/>
                      <a:pt x="47" y="53"/>
                      <a:pt x="39" y="53"/>
                    </a:cubicBezTo>
                    <a:cubicBezTo>
                      <a:pt x="32" y="53"/>
                      <a:pt x="25" y="47"/>
                      <a:pt x="25" y="39"/>
                    </a:cubicBezTo>
                    <a:cubicBezTo>
                      <a:pt x="25" y="31"/>
                      <a:pt x="32" y="25"/>
                      <a:pt x="39" y="25"/>
                    </a:cubicBezTo>
                    <a:close/>
                    <a:moveTo>
                      <a:pt x="39" y="25"/>
                    </a:moveTo>
                    <a:cubicBezTo>
                      <a:pt x="39" y="25"/>
                      <a:pt x="39" y="25"/>
                      <a:pt x="39" y="25"/>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6" name="Freeform 15"/>
              <p:cNvSpPr>
                <a:spLocks noEditPoints="1"/>
              </p:cNvSpPr>
              <p:nvPr/>
            </p:nvSpPr>
            <p:spPr bwMode="auto">
              <a:xfrm>
                <a:off x="5365751" y="3756025"/>
                <a:ext cx="195263" cy="193675"/>
              </a:xfrm>
              <a:custGeom>
                <a:avLst/>
                <a:gdLst/>
                <a:ahLst/>
                <a:cxnLst>
                  <a:cxn ang="0">
                    <a:pos x="55" y="10"/>
                  </a:cxn>
                  <a:cxn ang="0">
                    <a:pos x="51" y="6"/>
                  </a:cxn>
                  <a:cxn ang="0">
                    <a:pos x="46" y="6"/>
                  </a:cxn>
                  <a:cxn ang="0">
                    <a:pos x="44" y="9"/>
                  </a:cxn>
                  <a:cxn ang="0">
                    <a:pos x="37" y="7"/>
                  </a:cxn>
                  <a:cxn ang="0">
                    <a:pos x="36" y="3"/>
                  </a:cxn>
                  <a:cxn ang="0">
                    <a:pos x="32" y="0"/>
                  </a:cxn>
                  <a:cxn ang="0">
                    <a:pos x="27" y="1"/>
                  </a:cxn>
                  <a:cxn ang="0">
                    <a:pos x="23" y="4"/>
                  </a:cxn>
                  <a:cxn ang="0">
                    <a:pos x="23" y="8"/>
                  </a:cxn>
                  <a:cxn ang="0">
                    <a:pos x="17" y="11"/>
                  </a:cxn>
                  <a:cxn ang="0">
                    <a:pos x="14" y="9"/>
                  </a:cxn>
                  <a:cxn ang="0">
                    <a:pos x="9" y="10"/>
                  </a:cxn>
                  <a:cxn ang="0">
                    <a:pos x="6" y="14"/>
                  </a:cxn>
                  <a:cxn ang="0">
                    <a:pos x="6" y="19"/>
                  </a:cxn>
                  <a:cxn ang="0">
                    <a:pos x="8" y="22"/>
                  </a:cxn>
                  <a:cxn ang="0">
                    <a:pos x="6" y="28"/>
                  </a:cxn>
                  <a:cxn ang="0">
                    <a:pos x="3" y="29"/>
                  </a:cxn>
                  <a:cxn ang="0">
                    <a:pos x="0" y="33"/>
                  </a:cxn>
                  <a:cxn ang="0">
                    <a:pos x="0" y="38"/>
                  </a:cxn>
                  <a:cxn ang="0">
                    <a:pos x="4" y="42"/>
                  </a:cxn>
                  <a:cxn ang="0">
                    <a:pos x="8" y="42"/>
                  </a:cxn>
                  <a:cxn ang="0">
                    <a:pos x="11" y="47"/>
                  </a:cxn>
                  <a:cxn ang="0">
                    <a:pos x="8" y="51"/>
                  </a:cxn>
                  <a:cxn ang="0">
                    <a:pos x="9" y="55"/>
                  </a:cxn>
                  <a:cxn ang="0">
                    <a:pos x="14" y="59"/>
                  </a:cxn>
                  <a:cxn ang="0">
                    <a:pos x="18" y="59"/>
                  </a:cxn>
                  <a:cxn ang="0">
                    <a:pos x="21" y="56"/>
                  </a:cxn>
                  <a:cxn ang="0">
                    <a:pos x="27" y="58"/>
                  </a:cxn>
                  <a:cxn ang="0">
                    <a:pos x="28" y="62"/>
                  </a:cxn>
                  <a:cxn ang="0">
                    <a:pos x="32" y="65"/>
                  </a:cxn>
                  <a:cxn ang="0">
                    <a:pos x="38" y="64"/>
                  </a:cxn>
                  <a:cxn ang="0">
                    <a:pos x="41" y="61"/>
                  </a:cxn>
                  <a:cxn ang="0">
                    <a:pos x="41" y="57"/>
                  </a:cxn>
                  <a:cxn ang="0">
                    <a:pos x="47" y="54"/>
                  </a:cxn>
                  <a:cxn ang="0">
                    <a:pos x="50" y="56"/>
                  </a:cxn>
                  <a:cxn ang="0">
                    <a:pos x="55" y="56"/>
                  </a:cxn>
                  <a:cxn ang="0">
                    <a:pos x="59" y="51"/>
                  </a:cxn>
                  <a:cxn ang="0">
                    <a:pos x="59" y="46"/>
                  </a:cxn>
                  <a:cxn ang="0">
                    <a:pos x="56" y="44"/>
                  </a:cxn>
                  <a:cxn ang="0">
                    <a:pos x="58" y="37"/>
                  </a:cxn>
                  <a:cxn ang="0">
                    <a:pos x="62" y="37"/>
                  </a:cxn>
                  <a:cxn ang="0">
                    <a:pos x="64" y="33"/>
                  </a:cxn>
                  <a:cxn ang="0">
                    <a:pos x="64" y="27"/>
                  </a:cxn>
                  <a:cxn ang="0">
                    <a:pos x="60" y="24"/>
                  </a:cxn>
                  <a:cxn ang="0">
                    <a:pos x="57" y="24"/>
                  </a:cxn>
                  <a:cxn ang="0">
                    <a:pos x="54" y="18"/>
                  </a:cxn>
                  <a:cxn ang="0">
                    <a:pos x="56" y="15"/>
                  </a:cxn>
                  <a:cxn ang="0">
                    <a:pos x="55" y="10"/>
                  </a:cxn>
                  <a:cxn ang="0">
                    <a:pos x="33" y="44"/>
                  </a:cxn>
                  <a:cxn ang="0">
                    <a:pos x="21" y="33"/>
                  </a:cxn>
                  <a:cxn ang="0">
                    <a:pos x="31" y="21"/>
                  </a:cxn>
                  <a:cxn ang="0">
                    <a:pos x="44" y="31"/>
                  </a:cxn>
                  <a:cxn ang="0">
                    <a:pos x="33" y="44"/>
                  </a:cxn>
                  <a:cxn ang="0">
                    <a:pos x="33" y="44"/>
                  </a:cxn>
                  <a:cxn ang="0">
                    <a:pos x="33" y="44"/>
                  </a:cxn>
                </a:cxnLst>
                <a:rect l="0" t="0" r="r" b="b"/>
                <a:pathLst>
                  <a:path w="65" h="65">
                    <a:moveTo>
                      <a:pt x="55" y="10"/>
                    </a:moveTo>
                    <a:cubicBezTo>
                      <a:pt x="51" y="6"/>
                      <a:pt x="51" y="6"/>
                      <a:pt x="51" y="6"/>
                    </a:cubicBezTo>
                    <a:cubicBezTo>
                      <a:pt x="49" y="5"/>
                      <a:pt x="47" y="5"/>
                      <a:pt x="46" y="6"/>
                    </a:cubicBezTo>
                    <a:cubicBezTo>
                      <a:pt x="44" y="9"/>
                      <a:pt x="44" y="9"/>
                      <a:pt x="44" y="9"/>
                    </a:cubicBezTo>
                    <a:cubicBezTo>
                      <a:pt x="41" y="8"/>
                      <a:pt x="39" y="7"/>
                      <a:pt x="37" y="7"/>
                    </a:cubicBezTo>
                    <a:cubicBezTo>
                      <a:pt x="36" y="3"/>
                      <a:pt x="36" y="3"/>
                      <a:pt x="36" y="3"/>
                    </a:cubicBezTo>
                    <a:cubicBezTo>
                      <a:pt x="36" y="1"/>
                      <a:pt x="34" y="0"/>
                      <a:pt x="32" y="0"/>
                    </a:cubicBezTo>
                    <a:cubicBezTo>
                      <a:pt x="27" y="1"/>
                      <a:pt x="27" y="1"/>
                      <a:pt x="27" y="1"/>
                    </a:cubicBezTo>
                    <a:cubicBezTo>
                      <a:pt x="25" y="1"/>
                      <a:pt x="23" y="2"/>
                      <a:pt x="23" y="4"/>
                    </a:cubicBezTo>
                    <a:cubicBezTo>
                      <a:pt x="23" y="8"/>
                      <a:pt x="23" y="8"/>
                      <a:pt x="23" y="8"/>
                    </a:cubicBezTo>
                    <a:cubicBezTo>
                      <a:pt x="21" y="9"/>
                      <a:pt x="19" y="10"/>
                      <a:pt x="17" y="11"/>
                    </a:cubicBezTo>
                    <a:cubicBezTo>
                      <a:pt x="14" y="9"/>
                      <a:pt x="14" y="9"/>
                      <a:pt x="14" y="9"/>
                    </a:cubicBezTo>
                    <a:cubicBezTo>
                      <a:pt x="13" y="8"/>
                      <a:pt x="11" y="8"/>
                      <a:pt x="9" y="10"/>
                    </a:cubicBezTo>
                    <a:cubicBezTo>
                      <a:pt x="6" y="14"/>
                      <a:pt x="6" y="14"/>
                      <a:pt x="6" y="14"/>
                    </a:cubicBezTo>
                    <a:cubicBezTo>
                      <a:pt x="4" y="16"/>
                      <a:pt x="4" y="18"/>
                      <a:pt x="6" y="19"/>
                    </a:cubicBezTo>
                    <a:cubicBezTo>
                      <a:pt x="8" y="22"/>
                      <a:pt x="8" y="22"/>
                      <a:pt x="8" y="22"/>
                    </a:cubicBezTo>
                    <a:cubicBezTo>
                      <a:pt x="7" y="24"/>
                      <a:pt x="7" y="26"/>
                      <a:pt x="6" y="28"/>
                    </a:cubicBezTo>
                    <a:cubicBezTo>
                      <a:pt x="3" y="29"/>
                      <a:pt x="3" y="29"/>
                      <a:pt x="3" y="29"/>
                    </a:cubicBezTo>
                    <a:cubicBezTo>
                      <a:pt x="1" y="29"/>
                      <a:pt x="0" y="31"/>
                      <a:pt x="0" y="33"/>
                    </a:cubicBezTo>
                    <a:cubicBezTo>
                      <a:pt x="0" y="38"/>
                      <a:pt x="0" y="38"/>
                      <a:pt x="0" y="38"/>
                    </a:cubicBezTo>
                    <a:cubicBezTo>
                      <a:pt x="1" y="40"/>
                      <a:pt x="2" y="42"/>
                      <a:pt x="4" y="42"/>
                    </a:cubicBezTo>
                    <a:cubicBezTo>
                      <a:pt x="8" y="42"/>
                      <a:pt x="8" y="42"/>
                      <a:pt x="8" y="42"/>
                    </a:cubicBezTo>
                    <a:cubicBezTo>
                      <a:pt x="9" y="44"/>
                      <a:pt x="9" y="45"/>
                      <a:pt x="11" y="47"/>
                    </a:cubicBezTo>
                    <a:cubicBezTo>
                      <a:pt x="8" y="51"/>
                      <a:pt x="8" y="51"/>
                      <a:pt x="8" y="51"/>
                    </a:cubicBezTo>
                    <a:cubicBezTo>
                      <a:pt x="7" y="52"/>
                      <a:pt x="8" y="54"/>
                      <a:pt x="9" y="55"/>
                    </a:cubicBezTo>
                    <a:cubicBezTo>
                      <a:pt x="14" y="59"/>
                      <a:pt x="14" y="59"/>
                      <a:pt x="14" y="59"/>
                    </a:cubicBezTo>
                    <a:cubicBezTo>
                      <a:pt x="15" y="60"/>
                      <a:pt x="17" y="60"/>
                      <a:pt x="18" y="59"/>
                    </a:cubicBezTo>
                    <a:cubicBezTo>
                      <a:pt x="21" y="56"/>
                      <a:pt x="21" y="56"/>
                      <a:pt x="21" y="56"/>
                    </a:cubicBezTo>
                    <a:cubicBezTo>
                      <a:pt x="23" y="57"/>
                      <a:pt x="25" y="58"/>
                      <a:pt x="27" y="58"/>
                    </a:cubicBezTo>
                    <a:cubicBezTo>
                      <a:pt x="28" y="62"/>
                      <a:pt x="28" y="62"/>
                      <a:pt x="28" y="62"/>
                    </a:cubicBezTo>
                    <a:cubicBezTo>
                      <a:pt x="28" y="64"/>
                      <a:pt x="30" y="65"/>
                      <a:pt x="32" y="65"/>
                    </a:cubicBezTo>
                    <a:cubicBezTo>
                      <a:pt x="38" y="64"/>
                      <a:pt x="38" y="64"/>
                      <a:pt x="38" y="64"/>
                    </a:cubicBezTo>
                    <a:cubicBezTo>
                      <a:pt x="39" y="64"/>
                      <a:pt x="41" y="63"/>
                      <a:pt x="41" y="61"/>
                    </a:cubicBezTo>
                    <a:cubicBezTo>
                      <a:pt x="41" y="57"/>
                      <a:pt x="41" y="57"/>
                      <a:pt x="41" y="57"/>
                    </a:cubicBezTo>
                    <a:cubicBezTo>
                      <a:pt x="43" y="56"/>
                      <a:pt x="45" y="55"/>
                      <a:pt x="47" y="54"/>
                    </a:cubicBezTo>
                    <a:cubicBezTo>
                      <a:pt x="50" y="56"/>
                      <a:pt x="50" y="56"/>
                      <a:pt x="50" y="56"/>
                    </a:cubicBezTo>
                    <a:cubicBezTo>
                      <a:pt x="52" y="57"/>
                      <a:pt x="54" y="57"/>
                      <a:pt x="55" y="56"/>
                    </a:cubicBezTo>
                    <a:cubicBezTo>
                      <a:pt x="59" y="51"/>
                      <a:pt x="59" y="51"/>
                      <a:pt x="59" y="51"/>
                    </a:cubicBezTo>
                    <a:cubicBezTo>
                      <a:pt x="60" y="50"/>
                      <a:pt x="60" y="48"/>
                      <a:pt x="59" y="46"/>
                    </a:cubicBezTo>
                    <a:cubicBezTo>
                      <a:pt x="56" y="44"/>
                      <a:pt x="56" y="44"/>
                      <a:pt x="56" y="44"/>
                    </a:cubicBezTo>
                    <a:cubicBezTo>
                      <a:pt x="57" y="42"/>
                      <a:pt x="58" y="39"/>
                      <a:pt x="58" y="37"/>
                    </a:cubicBezTo>
                    <a:cubicBezTo>
                      <a:pt x="62" y="37"/>
                      <a:pt x="62" y="37"/>
                      <a:pt x="62" y="37"/>
                    </a:cubicBezTo>
                    <a:cubicBezTo>
                      <a:pt x="63" y="36"/>
                      <a:pt x="65" y="35"/>
                      <a:pt x="64" y="33"/>
                    </a:cubicBezTo>
                    <a:cubicBezTo>
                      <a:pt x="64" y="27"/>
                      <a:pt x="64" y="27"/>
                      <a:pt x="64" y="27"/>
                    </a:cubicBezTo>
                    <a:cubicBezTo>
                      <a:pt x="64" y="25"/>
                      <a:pt x="62" y="24"/>
                      <a:pt x="60" y="24"/>
                    </a:cubicBezTo>
                    <a:cubicBezTo>
                      <a:pt x="57" y="24"/>
                      <a:pt x="57" y="24"/>
                      <a:pt x="57" y="24"/>
                    </a:cubicBezTo>
                    <a:cubicBezTo>
                      <a:pt x="56" y="21"/>
                      <a:pt x="55" y="20"/>
                      <a:pt x="54" y="18"/>
                    </a:cubicBezTo>
                    <a:cubicBezTo>
                      <a:pt x="56" y="15"/>
                      <a:pt x="56" y="15"/>
                      <a:pt x="56" y="15"/>
                    </a:cubicBezTo>
                    <a:cubicBezTo>
                      <a:pt x="57" y="13"/>
                      <a:pt x="57" y="11"/>
                      <a:pt x="55" y="10"/>
                    </a:cubicBezTo>
                    <a:close/>
                    <a:moveTo>
                      <a:pt x="33" y="44"/>
                    </a:moveTo>
                    <a:cubicBezTo>
                      <a:pt x="27" y="44"/>
                      <a:pt x="21" y="40"/>
                      <a:pt x="21" y="33"/>
                    </a:cubicBezTo>
                    <a:cubicBezTo>
                      <a:pt x="20" y="27"/>
                      <a:pt x="25" y="21"/>
                      <a:pt x="31" y="21"/>
                    </a:cubicBezTo>
                    <a:cubicBezTo>
                      <a:pt x="38" y="20"/>
                      <a:pt x="43" y="25"/>
                      <a:pt x="44" y="31"/>
                    </a:cubicBezTo>
                    <a:cubicBezTo>
                      <a:pt x="44" y="38"/>
                      <a:pt x="40" y="43"/>
                      <a:pt x="33" y="44"/>
                    </a:cubicBezTo>
                    <a:close/>
                    <a:moveTo>
                      <a:pt x="33" y="44"/>
                    </a:moveTo>
                    <a:cubicBezTo>
                      <a:pt x="33" y="44"/>
                      <a:pt x="33" y="44"/>
                      <a:pt x="33" y="4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7" name="Freeform 16"/>
              <p:cNvSpPr>
                <a:spLocks noEditPoints="1"/>
              </p:cNvSpPr>
              <p:nvPr/>
            </p:nvSpPr>
            <p:spPr bwMode="auto">
              <a:xfrm>
                <a:off x="5240338" y="3871913"/>
                <a:ext cx="155575" cy="155575"/>
              </a:xfrm>
              <a:custGeom>
                <a:avLst/>
                <a:gdLst/>
                <a:ahLst/>
                <a:cxnLst>
                  <a:cxn ang="0">
                    <a:pos x="3" y="21"/>
                  </a:cxn>
                  <a:cxn ang="0">
                    <a:pos x="0" y="24"/>
                  </a:cxn>
                  <a:cxn ang="0">
                    <a:pos x="0" y="28"/>
                  </a:cxn>
                  <a:cxn ang="0">
                    <a:pos x="3" y="31"/>
                  </a:cxn>
                  <a:cxn ang="0">
                    <a:pos x="6" y="32"/>
                  </a:cxn>
                  <a:cxn ang="0">
                    <a:pos x="7" y="36"/>
                  </a:cxn>
                  <a:cxn ang="0">
                    <a:pos x="6" y="38"/>
                  </a:cxn>
                  <a:cxn ang="0">
                    <a:pos x="6" y="43"/>
                  </a:cxn>
                  <a:cxn ang="0">
                    <a:pos x="9" y="45"/>
                  </a:cxn>
                  <a:cxn ang="0">
                    <a:pos x="13" y="46"/>
                  </a:cxn>
                  <a:cxn ang="0">
                    <a:pos x="15" y="44"/>
                  </a:cxn>
                  <a:cxn ang="0">
                    <a:pos x="20" y="46"/>
                  </a:cxn>
                  <a:cxn ang="0">
                    <a:pos x="20" y="49"/>
                  </a:cxn>
                  <a:cxn ang="0">
                    <a:pos x="24" y="52"/>
                  </a:cxn>
                  <a:cxn ang="0">
                    <a:pos x="27" y="52"/>
                  </a:cxn>
                  <a:cxn ang="0">
                    <a:pos x="31" y="49"/>
                  </a:cxn>
                  <a:cxn ang="0">
                    <a:pos x="31" y="47"/>
                  </a:cxn>
                  <a:cxn ang="0">
                    <a:pos x="36" y="45"/>
                  </a:cxn>
                  <a:cxn ang="0">
                    <a:pos x="38" y="46"/>
                  </a:cxn>
                  <a:cxn ang="0">
                    <a:pos x="43" y="46"/>
                  </a:cxn>
                  <a:cxn ang="0">
                    <a:pos x="46" y="43"/>
                  </a:cxn>
                  <a:cxn ang="0">
                    <a:pos x="46" y="39"/>
                  </a:cxn>
                  <a:cxn ang="0">
                    <a:pos x="45" y="37"/>
                  </a:cxn>
                  <a:cxn ang="0">
                    <a:pos x="47" y="32"/>
                  </a:cxn>
                  <a:cxn ang="0">
                    <a:pos x="49" y="32"/>
                  </a:cxn>
                  <a:cxn ang="0">
                    <a:pos x="52" y="28"/>
                  </a:cxn>
                  <a:cxn ang="0">
                    <a:pos x="52" y="24"/>
                  </a:cxn>
                  <a:cxn ang="0">
                    <a:pos x="49" y="21"/>
                  </a:cxn>
                  <a:cxn ang="0">
                    <a:pos x="47" y="21"/>
                  </a:cxn>
                  <a:cxn ang="0">
                    <a:pos x="45" y="16"/>
                  </a:cxn>
                  <a:cxn ang="0">
                    <a:pos x="46" y="14"/>
                  </a:cxn>
                  <a:cxn ang="0">
                    <a:pos x="46" y="9"/>
                  </a:cxn>
                  <a:cxn ang="0">
                    <a:pos x="44" y="7"/>
                  </a:cxn>
                  <a:cxn ang="0">
                    <a:pos x="39" y="6"/>
                  </a:cxn>
                  <a:cxn ang="0">
                    <a:pos x="37" y="8"/>
                  </a:cxn>
                  <a:cxn ang="0">
                    <a:pos x="32" y="5"/>
                  </a:cxn>
                  <a:cxn ang="0">
                    <a:pos x="32" y="3"/>
                  </a:cxn>
                  <a:cxn ang="0">
                    <a:pos x="28" y="0"/>
                  </a:cxn>
                  <a:cxn ang="0">
                    <a:pos x="25" y="0"/>
                  </a:cxn>
                  <a:cxn ang="0">
                    <a:pos x="21" y="3"/>
                  </a:cxn>
                  <a:cxn ang="0">
                    <a:pos x="21" y="5"/>
                  </a:cxn>
                  <a:cxn ang="0">
                    <a:pos x="16" y="7"/>
                  </a:cxn>
                  <a:cxn ang="0">
                    <a:pos x="14" y="6"/>
                  </a:cxn>
                  <a:cxn ang="0">
                    <a:pos x="9" y="6"/>
                  </a:cxn>
                  <a:cxn ang="0">
                    <a:pos x="6" y="9"/>
                  </a:cxn>
                  <a:cxn ang="0">
                    <a:pos x="6" y="13"/>
                  </a:cxn>
                  <a:cxn ang="0">
                    <a:pos x="8" y="15"/>
                  </a:cxn>
                  <a:cxn ang="0">
                    <a:pos x="6" y="20"/>
                  </a:cxn>
                  <a:cxn ang="0">
                    <a:pos x="3" y="21"/>
                  </a:cxn>
                  <a:cxn ang="0">
                    <a:pos x="26" y="16"/>
                  </a:cxn>
                  <a:cxn ang="0">
                    <a:pos x="36" y="26"/>
                  </a:cxn>
                  <a:cxn ang="0">
                    <a:pos x="26" y="35"/>
                  </a:cxn>
                  <a:cxn ang="0">
                    <a:pos x="17" y="26"/>
                  </a:cxn>
                  <a:cxn ang="0">
                    <a:pos x="26" y="16"/>
                  </a:cxn>
                  <a:cxn ang="0">
                    <a:pos x="26" y="16"/>
                  </a:cxn>
                  <a:cxn ang="0">
                    <a:pos x="26" y="16"/>
                  </a:cxn>
                </a:cxnLst>
                <a:rect l="0" t="0" r="r" b="b"/>
                <a:pathLst>
                  <a:path w="52" h="52">
                    <a:moveTo>
                      <a:pt x="3" y="21"/>
                    </a:moveTo>
                    <a:cubicBezTo>
                      <a:pt x="1" y="21"/>
                      <a:pt x="0" y="22"/>
                      <a:pt x="0" y="24"/>
                    </a:cubicBezTo>
                    <a:cubicBezTo>
                      <a:pt x="0" y="28"/>
                      <a:pt x="0" y="28"/>
                      <a:pt x="0" y="28"/>
                    </a:cubicBezTo>
                    <a:cubicBezTo>
                      <a:pt x="0" y="29"/>
                      <a:pt x="1" y="31"/>
                      <a:pt x="3" y="31"/>
                    </a:cubicBezTo>
                    <a:cubicBezTo>
                      <a:pt x="6" y="32"/>
                      <a:pt x="6" y="32"/>
                      <a:pt x="6" y="32"/>
                    </a:cubicBezTo>
                    <a:cubicBezTo>
                      <a:pt x="6" y="33"/>
                      <a:pt x="7" y="35"/>
                      <a:pt x="7" y="36"/>
                    </a:cubicBezTo>
                    <a:cubicBezTo>
                      <a:pt x="6" y="38"/>
                      <a:pt x="6" y="38"/>
                      <a:pt x="6" y="38"/>
                    </a:cubicBezTo>
                    <a:cubicBezTo>
                      <a:pt x="5" y="40"/>
                      <a:pt x="5" y="42"/>
                      <a:pt x="6" y="43"/>
                    </a:cubicBezTo>
                    <a:cubicBezTo>
                      <a:pt x="9" y="45"/>
                      <a:pt x="9" y="45"/>
                      <a:pt x="9" y="45"/>
                    </a:cubicBezTo>
                    <a:cubicBezTo>
                      <a:pt x="10" y="47"/>
                      <a:pt x="12" y="47"/>
                      <a:pt x="13" y="46"/>
                    </a:cubicBezTo>
                    <a:cubicBezTo>
                      <a:pt x="15" y="44"/>
                      <a:pt x="15" y="44"/>
                      <a:pt x="15" y="44"/>
                    </a:cubicBezTo>
                    <a:cubicBezTo>
                      <a:pt x="17" y="45"/>
                      <a:pt x="18" y="46"/>
                      <a:pt x="20" y="46"/>
                    </a:cubicBezTo>
                    <a:cubicBezTo>
                      <a:pt x="20" y="49"/>
                      <a:pt x="20" y="49"/>
                      <a:pt x="20" y="49"/>
                    </a:cubicBezTo>
                    <a:cubicBezTo>
                      <a:pt x="21" y="51"/>
                      <a:pt x="22" y="52"/>
                      <a:pt x="24" y="52"/>
                    </a:cubicBezTo>
                    <a:cubicBezTo>
                      <a:pt x="27" y="52"/>
                      <a:pt x="27" y="52"/>
                      <a:pt x="27" y="52"/>
                    </a:cubicBezTo>
                    <a:cubicBezTo>
                      <a:pt x="29" y="52"/>
                      <a:pt x="31" y="51"/>
                      <a:pt x="31" y="49"/>
                    </a:cubicBezTo>
                    <a:cubicBezTo>
                      <a:pt x="31" y="47"/>
                      <a:pt x="31" y="47"/>
                      <a:pt x="31" y="47"/>
                    </a:cubicBezTo>
                    <a:cubicBezTo>
                      <a:pt x="33" y="46"/>
                      <a:pt x="35" y="45"/>
                      <a:pt x="36" y="45"/>
                    </a:cubicBezTo>
                    <a:cubicBezTo>
                      <a:pt x="38" y="46"/>
                      <a:pt x="38" y="46"/>
                      <a:pt x="38" y="46"/>
                    </a:cubicBezTo>
                    <a:cubicBezTo>
                      <a:pt x="40" y="47"/>
                      <a:pt x="42" y="47"/>
                      <a:pt x="43" y="46"/>
                    </a:cubicBezTo>
                    <a:cubicBezTo>
                      <a:pt x="46" y="43"/>
                      <a:pt x="46" y="43"/>
                      <a:pt x="46" y="43"/>
                    </a:cubicBezTo>
                    <a:cubicBezTo>
                      <a:pt x="47" y="42"/>
                      <a:pt x="47" y="40"/>
                      <a:pt x="46" y="39"/>
                    </a:cubicBezTo>
                    <a:cubicBezTo>
                      <a:pt x="45" y="37"/>
                      <a:pt x="45" y="37"/>
                      <a:pt x="45" y="37"/>
                    </a:cubicBezTo>
                    <a:cubicBezTo>
                      <a:pt x="45" y="35"/>
                      <a:pt x="46" y="33"/>
                      <a:pt x="47" y="32"/>
                    </a:cubicBezTo>
                    <a:cubicBezTo>
                      <a:pt x="49" y="32"/>
                      <a:pt x="49" y="32"/>
                      <a:pt x="49" y="32"/>
                    </a:cubicBezTo>
                    <a:cubicBezTo>
                      <a:pt x="51" y="31"/>
                      <a:pt x="52" y="30"/>
                      <a:pt x="52" y="28"/>
                    </a:cubicBezTo>
                    <a:cubicBezTo>
                      <a:pt x="52" y="24"/>
                      <a:pt x="52" y="24"/>
                      <a:pt x="52" y="24"/>
                    </a:cubicBezTo>
                    <a:cubicBezTo>
                      <a:pt x="52" y="23"/>
                      <a:pt x="51" y="21"/>
                      <a:pt x="49" y="21"/>
                    </a:cubicBezTo>
                    <a:cubicBezTo>
                      <a:pt x="47" y="21"/>
                      <a:pt x="47" y="21"/>
                      <a:pt x="47" y="21"/>
                    </a:cubicBezTo>
                    <a:cubicBezTo>
                      <a:pt x="46" y="19"/>
                      <a:pt x="46" y="17"/>
                      <a:pt x="45" y="16"/>
                    </a:cubicBezTo>
                    <a:cubicBezTo>
                      <a:pt x="46" y="14"/>
                      <a:pt x="46" y="14"/>
                      <a:pt x="46" y="14"/>
                    </a:cubicBezTo>
                    <a:cubicBezTo>
                      <a:pt x="47" y="12"/>
                      <a:pt x="47" y="10"/>
                      <a:pt x="46" y="9"/>
                    </a:cubicBezTo>
                    <a:cubicBezTo>
                      <a:pt x="44" y="7"/>
                      <a:pt x="44" y="7"/>
                      <a:pt x="44" y="7"/>
                    </a:cubicBezTo>
                    <a:cubicBezTo>
                      <a:pt x="42" y="5"/>
                      <a:pt x="40" y="5"/>
                      <a:pt x="39" y="6"/>
                    </a:cubicBezTo>
                    <a:cubicBezTo>
                      <a:pt x="37" y="8"/>
                      <a:pt x="37" y="8"/>
                      <a:pt x="37" y="8"/>
                    </a:cubicBezTo>
                    <a:cubicBezTo>
                      <a:pt x="36" y="7"/>
                      <a:pt x="34" y="6"/>
                      <a:pt x="32" y="5"/>
                    </a:cubicBezTo>
                    <a:cubicBezTo>
                      <a:pt x="32" y="3"/>
                      <a:pt x="32" y="3"/>
                      <a:pt x="32" y="3"/>
                    </a:cubicBezTo>
                    <a:cubicBezTo>
                      <a:pt x="32" y="1"/>
                      <a:pt x="30" y="0"/>
                      <a:pt x="28" y="0"/>
                    </a:cubicBezTo>
                    <a:cubicBezTo>
                      <a:pt x="25" y="0"/>
                      <a:pt x="25" y="0"/>
                      <a:pt x="25" y="0"/>
                    </a:cubicBezTo>
                    <a:cubicBezTo>
                      <a:pt x="23" y="0"/>
                      <a:pt x="21" y="1"/>
                      <a:pt x="21" y="3"/>
                    </a:cubicBezTo>
                    <a:cubicBezTo>
                      <a:pt x="21" y="5"/>
                      <a:pt x="21" y="5"/>
                      <a:pt x="21" y="5"/>
                    </a:cubicBezTo>
                    <a:cubicBezTo>
                      <a:pt x="19" y="6"/>
                      <a:pt x="17" y="6"/>
                      <a:pt x="16" y="7"/>
                    </a:cubicBezTo>
                    <a:cubicBezTo>
                      <a:pt x="14" y="6"/>
                      <a:pt x="14" y="6"/>
                      <a:pt x="14" y="6"/>
                    </a:cubicBezTo>
                    <a:cubicBezTo>
                      <a:pt x="12" y="5"/>
                      <a:pt x="10" y="5"/>
                      <a:pt x="9" y="6"/>
                    </a:cubicBezTo>
                    <a:cubicBezTo>
                      <a:pt x="6" y="9"/>
                      <a:pt x="6" y="9"/>
                      <a:pt x="6" y="9"/>
                    </a:cubicBezTo>
                    <a:cubicBezTo>
                      <a:pt x="5" y="10"/>
                      <a:pt x="5" y="12"/>
                      <a:pt x="6" y="13"/>
                    </a:cubicBezTo>
                    <a:cubicBezTo>
                      <a:pt x="8" y="15"/>
                      <a:pt x="8" y="15"/>
                      <a:pt x="8" y="15"/>
                    </a:cubicBezTo>
                    <a:cubicBezTo>
                      <a:pt x="7" y="17"/>
                      <a:pt x="6" y="19"/>
                      <a:pt x="6" y="20"/>
                    </a:cubicBezTo>
                    <a:lnTo>
                      <a:pt x="3" y="21"/>
                    </a:lnTo>
                    <a:close/>
                    <a:moveTo>
                      <a:pt x="26" y="16"/>
                    </a:moveTo>
                    <a:cubicBezTo>
                      <a:pt x="31" y="17"/>
                      <a:pt x="36" y="21"/>
                      <a:pt x="36" y="26"/>
                    </a:cubicBezTo>
                    <a:cubicBezTo>
                      <a:pt x="35" y="31"/>
                      <a:pt x="31" y="35"/>
                      <a:pt x="26" y="35"/>
                    </a:cubicBezTo>
                    <a:cubicBezTo>
                      <a:pt x="21" y="35"/>
                      <a:pt x="17" y="31"/>
                      <a:pt x="17" y="26"/>
                    </a:cubicBezTo>
                    <a:cubicBezTo>
                      <a:pt x="17" y="21"/>
                      <a:pt x="21" y="16"/>
                      <a:pt x="26" y="16"/>
                    </a:cubicBezTo>
                    <a:close/>
                    <a:moveTo>
                      <a:pt x="26" y="16"/>
                    </a:moveTo>
                    <a:cubicBezTo>
                      <a:pt x="26" y="16"/>
                      <a:pt x="26" y="16"/>
                      <a:pt x="2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sp>
          <p:nvSpPr>
            <p:cNvPr id="10" name="Freeform 17"/>
            <p:cNvSpPr>
              <a:spLocks noEditPoints="1"/>
            </p:cNvSpPr>
            <p:nvPr/>
          </p:nvSpPr>
          <p:spPr bwMode="auto">
            <a:xfrm>
              <a:off x="4622344" y="2067032"/>
              <a:ext cx="422752" cy="628156"/>
            </a:xfrm>
            <a:custGeom>
              <a:avLst/>
              <a:gdLst/>
              <a:ahLst/>
              <a:cxnLst>
                <a:cxn ang="0">
                  <a:pos x="47" y="0"/>
                </a:cxn>
                <a:cxn ang="0">
                  <a:pos x="10" y="76"/>
                </a:cxn>
                <a:cxn ang="0">
                  <a:pos x="24" y="124"/>
                </a:cxn>
                <a:cxn ang="0">
                  <a:pos x="34" y="128"/>
                </a:cxn>
                <a:cxn ang="0">
                  <a:pos x="44" y="140"/>
                </a:cxn>
                <a:cxn ang="0">
                  <a:pos x="62" y="130"/>
                </a:cxn>
                <a:cxn ang="0">
                  <a:pos x="67" y="128"/>
                </a:cxn>
                <a:cxn ang="0">
                  <a:pos x="72" y="94"/>
                </a:cxn>
                <a:cxn ang="0">
                  <a:pos x="94" y="46"/>
                </a:cxn>
                <a:cxn ang="0">
                  <a:pos x="32" y="53"/>
                </a:cxn>
                <a:cxn ang="0">
                  <a:pos x="43" y="56"/>
                </a:cxn>
                <a:cxn ang="0">
                  <a:pos x="47" y="56"/>
                </a:cxn>
                <a:cxn ang="0">
                  <a:pos x="55" y="55"/>
                </a:cxn>
                <a:cxn ang="0">
                  <a:pos x="58" y="56"/>
                </a:cxn>
                <a:cxn ang="0">
                  <a:pos x="54" y="89"/>
                </a:cxn>
                <a:cxn ang="0">
                  <a:pos x="62" y="98"/>
                </a:cxn>
                <a:cxn ang="0">
                  <a:pos x="33" y="106"/>
                </a:cxn>
                <a:cxn ang="0">
                  <a:pos x="62" y="98"/>
                </a:cxn>
                <a:cxn ang="0">
                  <a:pos x="33" y="111"/>
                </a:cxn>
                <a:cxn ang="0">
                  <a:pos x="62" y="118"/>
                </a:cxn>
                <a:cxn ang="0">
                  <a:pos x="64" y="88"/>
                </a:cxn>
                <a:cxn ang="0">
                  <a:pos x="70" y="49"/>
                </a:cxn>
                <a:cxn ang="0">
                  <a:pos x="63" y="48"/>
                </a:cxn>
                <a:cxn ang="0">
                  <a:pos x="58" y="51"/>
                </a:cxn>
                <a:cxn ang="0">
                  <a:pos x="52" y="42"/>
                </a:cxn>
                <a:cxn ang="0">
                  <a:pos x="44" y="51"/>
                </a:cxn>
                <a:cxn ang="0">
                  <a:pos x="36" y="45"/>
                </a:cxn>
                <a:cxn ang="0">
                  <a:pos x="31" y="48"/>
                </a:cxn>
                <a:cxn ang="0">
                  <a:pos x="24" y="50"/>
                </a:cxn>
                <a:cxn ang="0">
                  <a:pos x="31" y="89"/>
                </a:cxn>
                <a:cxn ang="0">
                  <a:pos x="9" y="47"/>
                </a:cxn>
                <a:cxn ang="0">
                  <a:pos x="85" y="47"/>
                </a:cxn>
                <a:cxn ang="0">
                  <a:pos x="64" y="88"/>
                </a:cxn>
                <a:cxn ang="0">
                  <a:pos x="64" y="88"/>
                </a:cxn>
              </a:cxnLst>
              <a:rect l="0" t="0" r="r" b="b"/>
              <a:pathLst>
                <a:path w="94" h="140">
                  <a:moveTo>
                    <a:pt x="94" y="46"/>
                  </a:moveTo>
                  <a:cubicBezTo>
                    <a:pt x="94" y="20"/>
                    <a:pt x="73" y="0"/>
                    <a:pt x="47" y="0"/>
                  </a:cubicBezTo>
                  <a:cubicBezTo>
                    <a:pt x="21" y="0"/>
                    <a:pt x="0" y="21"/>
                    <a:pt x="0" y="47"/>
                  </a:cubicBezTo>
                  <a:cubicBezTo>
                    <a:pt x="0" y="58"/>
                    <a:pt x="4" y="68"/>
                    <a:pt x="10" y="76"/>
                  </a:cubicBezTo>
                  <a:cubicBezTo>
                    <a:pt x="15" y="82"/>
                    <a:pt x="20" y="89"/>
                    <a:pt x="23" y="95"/>
                  </a:cubicBezTo>
                  <a:cubicBezTo>
                    <a:pt x="24" y="124"/>
                    <a:pt x="24" y="124"/>
                    <a:pt x="24" y="124"/>
                  </a:cubicBezTo>
                  <a:cubicBezTo>
                    <a:pt x="24" y="126"/>
                    <a:pt x="26" y="128"/>
                    <a:pt x="28" y="128"/>
                  </a:cubicBezTo>
                  <a:cubicBezTo>
                    <a:pt x="34" y="128"/>
                    <a:pt x="34" y="128"/>
                    <a:pt x="34" y="128"/>
                  </a:cubicBezTo>
                  <a:cubicBezTo>
                    <a:pt x="34" y="130"/>
                    <a:pt x="34" y="130"/>
                    <a:pt x="34" y="130"/>
                  </a:cubicBezTo>
                  <a:cubicBezTo>
                    <a:pt x="34" y="136"/>
                    <a:pt x="38" y="140"/>
                    <a:pt x="44" y="140"/>
                  </a:cubicBezTo>
                  <a:cubicBezTo>
                    <a:pt x="52" y="140"/>
                    <a:pt x="52" y="140"/>
                    <a:pt x="52" y="140"/>
                  </a:cubicBezTo>
                  <a:cubicBezTo>
                    <a:pt x="58" y="140"/>
                    <a:pt x="62" y="136"/>
                    <a:pt x="62" y="130"/>
                  </a:cubicBezTo>
                  <a:cubicBezTo>
                    <a:pt x="62" y="128"/>
                    <a:pt x="62" y="128"/>
                    <a:pt x="62" y="128"/>
                  </a:cubicBezTo>
                  <a:cubicBezTo>
                    <a:pt x="67" y="128"/>
                    <a:pt x="67" y="128"/>
                    <a:pt x="67" y="128"/>
                  </a:cubicBezTo>
                  <a:cubicBezTo>
                    <a:pt x="70" y="128"/>
                    <a:pt x="72" y="126"/>
                    <a:pt x="72" y="123"/>
                  </a:cubicBezTo>
                  <a:cubicBezTo>
                    <a:pt x="72" y="94"/>
                    <a:pt x="72" y="94"/>
                    <a:pt x="72" y="94"/>
                  </a:cubicBezTo>
                  <a:cubicBezTo>
                    <a:pt x="75" y="88"/>
                    <a:pt x="80" y="82"/>
                    <a:pt x="84" y="76"/>
                  </a:cubicBezTo>
                  <a:cubicBezTo>
                    <a:pt x="91" y="67"/>
                    <a:pt x="94" y="57"/>
                    <a:pt x="94" y="46"/>
                  </a:cubicBezTo>
                  <a:close/>
                  <a:moveTo>
                    <a:pt x="41" y="89"/>
                  </a:moveTo>
                  <a:cubicBezTo>
                    <a:pt x="32" y="53"/>
                    <a:pt x="32" y="53"/>
                    <a:pt x="32" y="53"/>
                  </a:cubicBezTo>
                  <a:cubicBezTo>
                    <a:pt x="37" y="50"/>
                    <a:pt x="37" y="50"/>
                    <a:pt x="37" y="50"/>
                  </a:cubicBezTo>
                  <a:cubicBezTo>
                    <a:pt x="43" y="56"/>
                    <a:pt x="43" y="56"/>
                    <a:pt x="43" y="56"/>
                  </a:cubicBezTo>
                  <a:cubicBezTo>
                    <a:pt x="44" y="56"/>
                    <a:pt x="44" y="56"/>
                    <a:pt x="45" y="56"/>
                  </a:cubicBezTo>
                  <a:cubicBezTo>
                    <a:pt x="46" y="56"/>
                    <a:pt x="46" y="56"/>
                    <a:pt x="47" y="56"/>
                  </a:cubicBezTo>
                  <a:cubicBezTo>
                    <a:pt x="52" y="49"/>
                    <a:pt x="52" y="49"/>
                    <a:pt x="52" y="49"/>
                  </a:cubicBezTo>
                  <a:cubicBezTo>
                    <a:pt x="55" y="55"/>
                    <a:pt x="55" y="55"/>
                    <a:pt x="55" y="55"/>
                  </a:cubicBezTo>
                  <a:cubicBezTo>
                    <a:pt x="55" y="56"/>
                    <a:pt x="56" y="56"/>
                    <a:pt x="57" y="56"/>
                  </a:cubicBezTo>
                  <a:cubicBezTo>
                    <a:pt x="57" y="56"/>
                    <a:pt x="58" y="56"/>
                    <a:pt x="58" y="56"/>
                  </a:cubicBezTo>
                  <a:cubicBezTo>
                    <a:pt x="62" y="54"/>
                    <a:pt x="62" y="54"/>
                    <a:pt x="62" y="54"/>
                  </a:cubicBezTo>
                  <a:cubicBezTo>
                    <a:pt x="54" y="89"/>
                    <a:pt x="54" y="89"/>
                    <a:pt x="54" y="89"/>
                  </a:cubicBezTo>
                  <a:lnTo>
                    <a:pt x="41" y="89"/>
                  </a:lnTo>
                  <a:close/>
                  <a:moveTo>
                    <a:pt x="62" y="98"/>
                  </a:moveTo>
                  <a:cubicBezTo>
                    <a:pt x="62" y="106"/>
                    <a:pt x="62" y="106"/>
                    <a:pt x="62" y="106"/>
                  </a:cubicBezTo>
                  <a:cubicBezTo>
                    <a:pt x="33" y="106"/>
                    <a:pt x="33" y="106"/>
                    <a:pt x="33" y="106"/>
                  </a:cubicBezTo>
                  <a:cubicBezTo>
                    <a:pt x="33" y="98"/>
                    <a:pt x="33" y="98"/>
                    <a:pt x="33" y="98"/>
                  </a:cubicBezTo>
                  <a:lnTo>
                    <a:pt x="62" y="98"/>
                  </a:lnTo>
                  <a:close/>
                  <a:moveTo>
                    <a:pt x="33" y="119"/>
                  </a:moveTo>
                  <a:cubicBezTo>
                    <a:pt x="33" y="111"/>
                    <a:pt x="33" y="111"/>
                    <a:pt x="33" y="111"/>
                  </a:cubicBezTo>
                  <a:cubicBezTo>
                    <a:pt x="62" y="111"/>
                    <a:pt x="62" y="111"/>
                    <a:pt x="62" y="111"/>
                  </a:cubicBezTo>
                  <a:cubicBezTo>
                    <a:pt x="62" y="118"/>
                    <a:pt x="62" y="118"/>
                    <a:pt x="62" y="118"/>
                  </a:cubicBezTo>
                  <a:lnTo>
                    <a:pt x="33" y="119"/>
                  </a:lnTo>
                  <a:close/>
                  <a:moveTo>
                    <a:pt x="64" y="88"/>
                  </a:moveTo>
                  <a:cubicBezTo>
                    <a:pt x="62" y="88"/>
                    <a:pt x="62" y="88"/>
                    <a:pt x="62" y="88"/>
                  </a:cubicBezTo>
                  <a:cubicBezTo>
                    <a:pt x="70" y="49"/>
                    <a:pt x="70" y="49"/>
                    <a:pt x="70" y="49"/>
                  </a:cubicBezTo>
                  <a:cubicBezTo>
                    <a:pt x="71" y="48"/>
                    <a:pt x="69" y="46"/>
                    <a:pt x="67" y="45"/>
                  </a:cubicBezTo>
                  <a:cubicBezTo>
                    <a:pt x="66" y="45"/>
                    <a:pt x="64" y="46"/>
                    <a:pt x="63" y="48"/>
                  </a:cubicBezTo>
                  <a:cubicBezTo>
                    <a:pt x="63" y="49"/>
                    <a:pt x="63" y="49"/>
                    <a:pt x="63" y="49"/>
                  </a:cubicBezTo>
                  <a:cubicBezTo>
                    <a:pt x="58" y="51"/>
                    <a:pt x="58" y="51"/>
                    <a:pt x="58" y="51"/>
                  </a:cubicBezTo>
                  <a:cubicBezTo>
                    <a:pt x="54" y="44"/>
                    <a:pt x="54" y="44"/>
                    <a:pt x="54" y="44"/>
                  </a:cubicBezTo>
                  <a:cubicBezTo>
                    <a:pt x="54" y="43"/>
                    <a:pt x="53" y="43"/>
                    <a:pt x="52" y="42"/>
                  </a:cubicBezTo>
                  <a:cubicBezTo>
                    <a:pt x="52" y="42"/>
                    <a:pt x="51" y="43"/>
                    <a:pt x="50" y="43"/>
                  </a:cubicBezTo>
                  <a:cubicBezTo>
                    <a:pt x="44" y="51"/>
                    <a:pt x="44" y="51"/>
                    <a:pt x="44" y="51"/>
                  </a:cubicBezTo>
                  <a:cubicBezTo>
                    <a:pt x="39" y="45"/>
                    <a:pt x="39" y="45"/>
                    <a:pt x="39" y="45"/>
                  </a:cubicBezTo>
                  <a:cubicBezTo>
                    <a:pt x="38" y="45"/>
                    <a:pt x="37" y="45"/>
                    <a:pt x="36" y="45"/>
                  </a:cubicBezTo>
                  <a:cubicBezTo>
                    <a:pt x="31" y="48"/>
                    <a:pt x="31" y="48"/>
                    <a:pt x="31" y="48"/>
                  </a:cubicBezTo>
                  <a:cubicBezTo>
                    <a:pt x="31" y="48"/>
                    <a:pt x="31" y="48"/>
                    <a:pt x="31" y="48"/>
                  </a:cubicBezTo>
                  <a:cubicBezTo>
                    <a:pt x="31" y="46"/>
                    <a:pt x="29" y="45"/>
                    <a:pt x="27" y="46"/>
                  </a:cubicBezTo>
                  <a:cubicBezTo>
                    <a:pt x="25" y="46"/>
                    <a:pt x="24" y="48"/>
                    <a:pt x="24" y="50"/>
                  </a:cubicBezTo>
                  <a:cubicBezTo>
                    <a:pt x="33" y="89"/>
                    <a:pt x="33" y="89"/>
                    <a:pt x="33" y="89"/>
                  </a:cubicBezTo>
                  <a:cubicBezTo>
                    <a:pt x="31" y="89"/>
                    <a:pt x="31" y="89"/>
                    <a:pt x="31" y="89"/>
                  </a:cubicBezTo>
                  <a:cubicBezTo>
                    <a:pt x="27" y="82"/>
                    <a:pt x="22" y="76"/>
                    <a:pt x="18" y="70"/>
                  </a:cubicBezTo>
                  <a:cubicBezTo>
                    <a:pt x="12" y="64"/>
                    <a:pt x="10" y="56"/>
                    <a:pt x="9" y="47"/>
                  </a:cubicBezTo>
                  <a:cubicBezTo>
                    <a:pt x="9" y="26"/>
                    <a:pt x="26" y="9"/>
                    <a:pt x="47" y="9"/>
                  </a:cubicBezTo>
                  <a:cubicBezTo>
                    <a:pt x="68" y="9"/>
                    <a:pt x="85" y="26"/>
                    <a:pt x="85" y="47"/>
                  </a:cubicBezTo>
                  <a:cubicBezTo>
                    <a:pt x="85" y="55"/>
                    <a:pt x="82" y="63"/>
                    <a:pt x="77" y="70"/>
                  </a:cubicBezTo>
                  <a:cubicBezTo>
                    <a:pt x="72" y="76"/>
                    <a:pt x="68" y="82"/>
                    <a:pt x="64" y="88"/>
                  </a:cubicBezTo>
                  <a:close/>
                  <a:moveTo>
                    <a:pt x="64" y="88"/>
                  </a:moveTo>
                  <a:cubicBezTo>
                    <a:pt x="64" y="88"/>
                    <a:pt x="64" y="88"/>
                    <a:pt x="64" y="8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1" name="TextBox 56"/>
            <p:cNvSpPr txBox="1"/>
            <p:nvPr/>
          </p:nvSpPr>
          <p:spPr>
            <a:xfrm>
              <a:off x="5281860" y="2496032"/>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01</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2" name="TextBox 57"/>
            <p:cNvSpPr txBox="1"/>
            <p:nvPr/>
          </p:nvSpPr>
          <p:spPr>
            <a:xfrm>
              <a:off x="6355124" y="2496032"/>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02</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3" name="TextBox 58"/>
            <p:cNvSpPr txBox="1"/>
            <p:nvPr/>
          </p:nvSpPr>
          <p:spPr>
            <a:xfrm>
              <a:off x="5281860" y="4095994"/>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04</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4" name="TextBox 59"/>
            <p:cNvSpPr txBox="1"/>
            <p:nvPr/>
          </p:nvSpPr>
          <p:spPr>
            <a:xfrm>
              <a:off x="6355124" y="4095994"/>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03</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grpSp>
      <p:grpSp>
        <p:nvGrpSpPr>
          <p:cNvPr id="26" name="PA_组合 25"/>
          <p:cNvGrpSpPr/>
          <p:nvPr>
            <p:custDataLst>
              <p:tags r:id="rId1"/>
            </p:custDataLst>
          </p:nvPr>
        </p:nvGrpSpPr>
        <p:grpSpPr>
          <a:xfrm>
            <a:off x="473630" y="2591676"/>
            <a:ext cx="2855980" cy="823738"/>
            <a:chOff x="656868" y="2381121"/>
            <a:chExt cx="2855980" cy="823738"/>
          </a:xfrm>
        </p:grpSpPr>
        <p:sp>
          <p:nvSpPr>
            <p:cNvPr id="24" name="文本框 23"/>
            <p:cNvSpPr txBox="1"/>
            <p:nvPr/>
          </p:nvSpPr>
          <p:spPr>
            <a:xfrm>
              <a:off x="928440" y="2381121"/>
              <a:ext cx="2483372" cy="461665"/>
            </a:xfrm>
            <a:prstGeom prst="rect">
              <a:avLst/>
            </a:prstGeom>
            <a:noFill/>
          </p:spPr>
          <p:txBody>
            <a:bodyPr wrap="none" rtlCol="0">
              <a:spAutoFit/>
            </a:bodyPr>
            <a:lstStyle>
              <a:defPPr>
                <a:defRPr lang="zh-CN"/>
              </a:defPPr>
              <a:lvl1pPr>
                <a:defRPr sz="2400" b="1">
                  <a:solidFill>
                    <a:srgbClr val="24569D"/>
                  </a:solidFill>
                </a:defRPr>
              </a:lvl1pPr>
            </a:lstStyle>
            <a:p>
              <a:r>
                <a:rPr lang="en-US" altLang="zh-CN" dirty="0"/>
                <a:t>Course overview</a:t>
              </a:r>
              <a:endParaRPr lang="zh-CN" altLang="en-US" dirty="0"/>
            </a:p>
          </p:txBody>
        </p:sp>
        <p:sp>
          <p:nvSpPr>
            <p:cNvPr id="25" name="文本框 24"/>
            <p:cNvSpPr txBox="1"/>
            <p:nvPr/>
          </p:nvSpPr>
          <p:spPr>
            <a:xfrm>
              <a:off x="656868" y="2743194"/>
              <a:ext cx="2855980" cy="461665"/>
            </a:xfrm>
            <a:prstGeom prst="rect">
              <a:avLst/>
            </a:prstGeom>
            <a:noFill/>
          </p:spPr>
          <p:txBody>
            <a:bodyPr wrap="square" rtlCol="0">
              <a:spAutoFit/>
            </a:bodyPr>
            <a:lstStyle/>
            <a:p>
              <a:endParaRPr lang="en-US" altLang="zh-CN" sz="2400" dirty="0">
                <a:latin typeface="微软雅黑" panose="020B0503020204020204" pitchFamily="34" charset="-122"/>
              </a:endParaRPr>
            </a:p>
          </p:txBody>
        </p:sp>
      </p:grpSp>
      <p:sp>
        <p:nvSpPr>
          <p:cNvPr id="28" name="文本框 27"/>
          <p:cNvSpPr txBox="1"/>
          <p:nvPr/>
        </p:nvSpPr>
        <p:spPr>
          <a:xfrm>
            <a:off x="8271852" y="4893766"/>
            <a:ext cx="3094117" cy="461665"/>
          </a:xfrm>
          <a:prstGeom prst="rect">
            <a:avLst/>
          </a:prstGeom>
          <a:noFill/>
        </p:spPr>
        <p:txBody>
          <a:bodyPr wrap="none" rtlCol="0">
            <a:spAutoFit/>
          </a:bodyPr>
          <a:lstStyle/>
          <a:p>
            <a:r>
              <a:rPr lang="en-US" altLang="zh-CN" sz="2400" b="1" dirty="0" smtClean="0">
                <a:solidFill>
                  <a:srgbClr val="FF0000"/>
                </a:solidFill>
              </a:rPr>
              <a:t>Where are we now</a:t>
            </a:r>
            <a:r>
              <a:rPr lang="zh-CN" altLang="en-US" sz="2400" b="1" dirty="0" smtClean="0">
                <a:solidFill>
                  <a:srgbClr val="FF0000"/>
                </a:solidFill>
              </a:rPr>
              <a:t>？</a:t>
            </a:r>
            <a:endParaRPr lang="zh-CN" altLang="en-US" sz="2400" b="1" dirty="0">
              <a:solidFill>
                <a:srgbClr val="FF0000"/>
              </a:solidFill>
            </a:endParaRPr>
          </a:p>
        </p:txBody>
      </p:sp>
      <p:sp>
        <p:nvSpPr>
          <p:cNvPr id="31" name="文本框 30"/>
          <p:cNvSpPr txBox="1"/>
          <p:nvPr/>
        </p:nvSpPr>
        <p:spPr>
          <a:xfrm>
            <a:off x="8503531" y="2651733"/>
            <a:ext cx="2191626" cy="461665"/>
          </a:xfrm>
          <a:prstGeom prst="rect">
            <a:avLst/>
          </a:prstGeom>
          <a:noFill/>
        </p:spPr>
        <p:txBody>
          <a:bodyPr wrap="none" rtlCol="0">
            <a:spAutoFit/>
          </a:bodyPr>
          <a:lstStyle/>
          <a:p>
            <a:r>
              <a:rPr lang="en-US" altLang="zh-CN" sz="2400" b="1" dirty="0">
                <a:solidFill>
                  <a:srgbClr val="24569D"/>
                </a:solidFill>
              </a:rPr>
              <a:t>A history of AI</a:t>
            </a:r>
            <a:endParaRPr lang="zh-CN" altLang="en-US" sz="2400" b="1" dirty="0">
              <a:solidFill>
                <a:srgbClr val="24569D"/>
              </a:solidFill>
            </a:endParaRPr>
          </a:p>
        </p:txBody>
      </p:sp>
      <p:sp>
        <p:nvSpPr>
          <p:cNvPr id="34" name="文本框 33"/>
          <p:cNvSpPr txBox="1"/>
          <p:nvPr/>
        </p:nvSpPr>
        <p:spPr>
          <a:xfrm>
            <a:off x="1197012" y="4899330"/>
            <a:ext cx="1919115" cy="461665"/>
          </a:xfrm>
          <a:prstGeom prst="rect">
            <a:avLst/>
          </a:prstGeom>
          <a:noFill/>
        </p:spPr>
        <p:txBody>
          <a:bodyPr wrap="none" rtlCol="0">
            <a:spAutoFit/>
          </a:bodyPr>
          <a:lstStyle/>
          <a:p>
            <a:r>
              <a:rPr lang="en-US" altLang="zh-CN" sz="2400" b="1" dirty="0">
                <a:solidFill>
                  <a:srgbClr val="24569D"/>
                </a:solidFill>
              </a:rPr>
              <a:t>What is AI</a:t>
            </a:r>
            <a:r>
              <a:rPr lang="zh-CN" altLang="en-US" sz="2400" b="1" dirty="0">
                <a:solidFill>
                  <a:srgbClr val="24569D"/>
                </a:solidFill>
              </a:rPr>
              <a:t>？</a:t>
            </a:r>
          </a:p>
        </p:txBody>
      </p:sp>
      <p:sp>
        <p:nvSpPr>
          <p:cNvPr id="2" name="矩形 1"/>
          <p:cNvSpPr/>
          <p:nvPr/>
        </p:nvSpPr>
        <p:spPr>
          <a:xfrm>
            <a:off x="745606" y="902626"/>
            <a:ext cx="902811" cy="523220"/>
          </a:xfrm>
          <a:prstGeom prst="rect">
            <a:avLst/>
          </a:prstGeom>
        </p:spPr>
        <p:txBody>
          <a:bodyPr wrap="none">
            <a:spAutoFit/>
          </a:bodyPr>
          <a:lstStyle/>
          <a:p>
            <a:r>
              <a:rPr lang="zh-CN" altLang="en-US" sz="2800" dirty="0"/>
              <a:t>目录</a:t>
            </a:r>
          </a:p>
        </p:txBody>
      </p:sp>
    </p:spTree>
    <p:extLst>
      <p:ext uri="{BB962C8B-B14F-4D97-AF65-F5344CB8AC3E}">
        <p14:creationId xmlns:p14="http://schemas.microsoft.com/office/powerpoint/2010/main" val="40687506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500"/>
                                  </p:stCondLst>
                                  <p:childTnLst>
                                    <p:set>
                                      <p:cBhvr>
                                        <p:cTn id="6" dur="1" fill="hold">
                                          <p:stCondLst>
                                            <p:cond delay="0"/>
                                          </p:stCondLst>
                                        </p:cTn>
                                        <p:tgtEl>
                                          <p:spTgt spid="38"/>
                                        </p:tgtEl>
                                        <p:attrNameLst>
                                          <p:attrName>style.visibility</p:attrName>
                                        </p:attrNameLst>
                                      </p:cBhvr>
                                      <p:to>
                                        <p:strVal val="visible"/>
                                      </p:to>
                                    </p:set>
                                    <p:animScale>
                                      <p:cBhvr>
                                        <p:cTn id="7" dur="333" fill="hold">
                                          <p:stCondLst>
                                            <p:cond delay="0"/>
                                          </p:stCondLst>
                                        </p:cTn>
                                        <p:tgtEl>
                                          <p:spTgt spid="38"/>
                                        </p:tgtEl>
                                      </p:cBhvr>
                                      <p:from x="0" y="0"/>
                                      <p:to x="120000" y="120000"/>
                                    </p:animScale>
                                    <p:animScale>
                                      <p:cBhvr>
                                        <p:cTn id="8" dur="167" fill="hold">
                                          <p:stCondLst>
                                            <p:cond delay="333"/>
                                          </p:stCondLst>
                                        </p:cTn>
                                        <p:tgtEl>
                                          <p:spTgt spid="38"/>
                                        </p:tgtEl>
                                      </p:cBhvr>
                                      <p:from x="120000" y="120000"/>
                                      <p:to x="100000" y="100000"/>
                                    </p:animScale>
                                  </p:childTnLst>
                                </p:cTn>
                              </p:par>
                              <p:par>
                                <p:cTn id="9" presetID="0" presetClass="entr" presetSubtype="0" fill="hold" nodeType="withEffect">
                                  <p:stCondLst>
                                    <p:cond delay="1000"/>
                                  </p:stCondLst>
                                  <p:iterate type="lt">
                                    <p:tmPct val="10000"/>
                                  </p:iterate>
                                  <p:childTnLst>
                                    <p:set>
                                      <p:cBhvr>
                                        <p:cTn id="10" dur="1" fill="hold">
                                          <p:stCondLst>
                                            <p:cond delay="0"/>
                                          </p:stCondLst>
                                        </p:cTn>
                                        <p:tgtEl>
                                          <p:spTgt spid="26"/>
                                        </p:tgtEl>
                                        <p:attrNameLst>
                                          <p:attrName>style.visibility</p:attrName>
                                        </p:attrNameLst>
                                      </p:cBhvr>
                                      <p:to>
                                        <p:strVal val="visible"/>
                                      </p:to>
                                    </p:set>
                                    <p:animScale>
                                      <p:cBhvr>
                                        <p:cTn id="11" dur="375" fill="hold">
                                          <p:stCondLst>
                                            <p:cond delay="0"/>
                                          </p:stCondLst>
                                        </p:cTn>
                                        <p:tgtEl>
                                          <p:spTgt spid="26"/>
                                        </p:tgtEl>
                                      </p:cBhvr>
                                      <p:from x="150000" y="150000"/>
                                      <p:to x="90000" y="90000"/>
                                    </p:animScale>
                                    <p:animScale>
                                      <p:cBhvr>
                                        <p:cTn id="12" dur="375" fill="hold">
                                          <p:stCondLst>
                                            <p:cond delay="375"/>
                                          </p:stCondLst>
                                        </p:cTn>
                                        <p:tgtEl>
                                          <p:spTgt spid="26"/>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Where are we now</a:t>
            </a:r>
            <a:r>
              <a:rPr lang="zh-CN" altLang="en-US" dirty="0" smtClean="0"/>
              <a:t>？</a:t>
            </a:r>
            <a:endParaRPr lang="zh-CN" altLang="en-US" dirty="0"/>
          </a:p>
        </p:txBody>
      </p:sp>
      <p:sp>
        <p:nvSpPr>
          <p:cNvPr id="8" name="object 3"/>
          <p:cNvSpPr txBox="1"/>
          <p:nvPr/>
        </p:nvSpPr>
        <p:spPr>
          <a:xfrm>
            <a:off x="1123606" y="1886700"/>
            <a:ext cx="6530975" cy="533479"/>
          </a:xfrm>
          <a:prstGeom prst="rect">
            <a:avLst/>
          </a:prstGeom>
        </p:spPr>
        <p:txBody>
          <a:bodyPr vert="horz" wrap="square" lIns="0" tIns="101600" rIns="0" bIns="0" rtlCol="0">
            <a:spAutoFit/>
          </a:bodyPr>
          <a:lstStyle/>
          <a:p>
            <a:r>
              <a:rPr sz="2800" spc="-30" dirty="0">
                <a:solidFill>
                  <a:srgbClr val="333399"/>
                </a:solidFill>
                <a:latin typeface="Calibri"/>
                <a:cs typeface="Calibri"/>
              </a:rPr>
              <a:t>20</a:t>
            </a:r>
            <a:r>
              <a:rPr lang="en-US" sz="2800" spc="-30" dirty="0">
                <a:solidFill>
                  <a:srgbClr val="333399"/>
                </a:solidFill>
                <a:latin typeface="Calibri"/>
                <a:cs typeface="Calibri"/>
              </a:rPr>
              <a:t>17</a:t>
            </a:r>
            <a:r>
              <a:rPr sz="2800" spc="-30" dirty="0">
                <a:solidFill>
                  <a:srgbClr val="333399"/>
                </a:solidFill>
                <a:latin typeface="Calibri"/>
                <a:cs typeface="Calibri"/>
              </a:rPr>
              <a:t>—</a:t>
            </a:r>
            <a:r>
              <a:rPr lang="en-US" sz="2800" spc="-30" dirty="0">
                <a:solidFill>
                  <a:srgbClr val="333399"/>
                </a:solidFill>
                <a:latin typeface="Calibri"/>
                <a:cs typeface="Calibri"/>
              </a:rPr>
              <a:t> </a:t>
            </a:r>
            <a:r>
              <a:rPr lang="en-US" altLang="zh-CN" sz="2800" spc="-30" dirty="0">
                <a:solidFill>
                  <a:srgbClr val="333399"/>
                </a:solidFill>
                <a:latin typeface="Calibri"/>
                <a:cs typeface="Calibri"/>
              </a:rPr>
              <a:t> </a:t>
            </a:r>
            <a:r>
              <a:rPr sz="2800" dirty="0">
                <a:solidFill>
                  <a:srgbClr val="333399"/>
                </a:solidFill>
                <a:latin typeface="Calibri"/>
                <a:cs typeface="Calibri"/>
              </a:rPr>
              <a:t>:</a:t>
            </a:r>
            <a:r>
              <a:rPr lang="en-US" sz="2800" dirty="0">
                <a:solidFill>
                  <a:srgbClr val="333399"/>
                </a:solidFill>
                <a:latin typeface="Calibri"/>
                <a:cs typeface="Calibri"/>
              </a:rPr>
              <a:t> </a:t>
            </a:r>
            <a:r>
              <a:rPr lang="en-US" altLang="zh-CN" sz="2800" dirty="0">
                <a:solidFill>
                  <a:srgbClr val="333399"/>
                </a:solidFill>
                <a:latin typeface="Calibri"/>
                <a:cs typeface="Calibri"/>
              </a:rPr>
              <a:t>Foundation Models</a:t>
            </a:r>
            <a:endParaRPr lang="zh-CN" altLang="en-US" sz="2800" dirty="0"/>
          </a:p>
        </p:txBody>
      </p:sp>
      <p:pic>
        <p:nvPicPr>
          <p:cNvPr id="12" name="图片 11"/>
          <p:cNvPicPr>
            <a:picLocks noChangeAspect="1"/>
          </p:cNvPicPr>
          <p:nvPr/>
        </p:nvPicPr>
        <p:blipFill>
          <a:blip r:embed="rId3"/>
          <a:stretch>
            <a:fillRect/>
          </a:stretch>
        </p:blipFill>
        <p:spPr>
          <a:xfrm>
            <a:off x="1886552" y="2420179"/>
            <a:ext cx="8816741" cy="3795115"/>
          </a:xfrm>
          <a:prstGeom prst="rect">
            <a:avLst/>
          </a:prstGeom>
        </p:spPr>
      </p:pic>
      <p:sp>
        <p:nvSpPr>
          <p:cNvPr id="13" name="矩形 12"/>
          <p:cNvSpPr/>
          <p:nvPr/>
        </p:nvSpPr>
        <p:spPr>
          <a:xfrm>
            <a:off x="1051226" y="6411912"/>
            <a:ext cx="9283824" cy="369332"/>
          </a:xfrm>
          <a:prstGeom prst="rect">
            <a:avLst/>
          </a:prstGeom>
        </p:spPr>
        <p:txBody>
          <a:bodyPr wrap="none">
            <a:spAutoFit/>
          </a:bodyPr>
          <a:lstStyle/>
          <a:p>
            <a:r>
              <a:rPr lang="en-US" altLang="zh-CN" dirty="0" smtClean="0"/>
              <a:t>On the Opportunities and Risks of Foundation Models</a:t>
            </a:r>
            <a:r>
              <a:rPr lang="zh-CN" altLang="en-US" dirty="0" smtClean="0"/>
              <a:t>，</a:t>
            </a:r>
            <a:r>
              <a:rPr lang="en-US" altLang="zh-CN" dirty="0"/>
              <a:t>https://arxiv.org/abs/2108.07258v2</a:t>
            </a:r>
            <a:endParaRPr lang="zh-CN" altLang="en-US" dirty="0"/>
          </a:p>
        </p:txBody>
      </p:sp>
    </p:spTree>
    <p:extLst>
      <p:ext uri="{BB962C8B-B14F-4D97-AF65-F5344CB8AC3E}">
        <p14:creationId xmlns:p14="http://schemas.microsoft.com/office/powerpoint/2010/main" val="1416496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Where are we now</a:t>
            </a:r>
            <a:r>
              <a:rPr lang="zh-CN" altLang="en-US" dirty="0" smtClean="0"/>
              <a:t>？</a:t>
            </a:r>
            <a:endParaRPr lang="zh-CN" altLang="en-US" dirty="0"/>
          </a:p>
        </p:txBody>
      </p:sp>
      <p:sp>
        <p:nvSpPr>
          <p:cNvPr id="3" name="内容占位符 2"/>
          <p:cNvSpPr>
            <a:spLocks noGrp="1"/>
          </p:cNvSpPr>
          <p:nvPr>
            <p:ph idx="1"/>
          </p:nvPr>
        </p:nvSpPr>
        <p:spPr>
          <a:xfrm>
            <a:off x="1313684" y="2506662"/>
            <a:ext cx="10515600" cy="4351338"/>
          </a:xfrm>
        </p:spPr>
        <p:txBody>
          <a:bodyPr>
            <a:normAutofit/>
          </a:bodyPr>
          <a:lstStyle/>
          <a:p>
            <a:pPr>
              <a:lnSpc>
                <a:spcPct val="150000"/>
              </a:lnSpc>
              <a:buFont typeface="Wingdings" panose="05000000000000000000" pitchFamily="2" charset="2"/>
              <a:buChar char="n"/>
            </a:pPr>
            <a:r>
              <a:rPr lang="en-US" altLang="zh-CN" sz="2400" dirty="0" smtClean="0">
                <a:latin typeface="Calibri"/>
                <a:cs typeface="Calibri"/>
              </a:rPr>
              <a:t> 2017</a:t>
            </a:r>
            <a:r>
              <a:rPr lang="en-US" altLang="zh-CN" sz="2400" dirty="0">
                <a:latin typeface="Calibri"/>
                <a:cs typeface="Calibri"/>
              </a:rPr>
              <a:t>: Google invents Transformer architecture, Attention is all you need! </a:t>
            </a:r>
          </a:p>
          <a:p>
            <a:pPr marL="297815" indent="-285115">
              <a:lnSpc>
                <a:spcPct val="150000"/>
              </a:lnSpc>
              <a:spcBef>
                <a:spcPts val="70"/>
              </a:spcBef>
              <a:buFont typeface="Arial"/>
              <a:buChar char="■"/>
              <a:tabLst>
                <a:tab pos="755015" algn="l"/>
              </a:tabLst>
            </a:pPr>
            <a:r>
              <a:rPr lang="en-US" altLang="zh-CN" sz="2400" dirty="0">
                <a:latin typeface="Calibri"/>
                <a:cs typeface="Calibri"/>
              </a:rPr>
              <a:t>2018-2020: </a:t>
            </a:r>
            <a:r>
              <a:rPr lang="en-US" altLang="zh-CN" sz="2400" dirty="0" err="1">
                <a:latin typeface="Calibri"/>
                <a:cs typeface="Calibri"/>
              </a:rPr>
              <a:t>AlphaFold</a:t>
            </a:r>
            <a:r>
              <a:rPr lang="en-US" altLang="zh-CN" sz="2400" dirty="0">
                <a:latin typeface="Calibri"/>
                <a:cs typeface="Calibri"/>
              </a:rPr>
              <a:t> predicts protein structure from amino acids</a:t>
            </a:r>
          </a:p>
          <a:p>
            <a:pPr marL="297815" indent="-285115">
              <a:lnSpc>
                <a:spcPct val="150000"/>
              </a:lnSpc>
              <a:buFont typeface="Arial"/>
              <a:buChar char="■"/>
              <a:tabLst>
                <a:tab pos="755015" algn="l"/>
              </a:tabLst>
            </a:pPr>
            <a:r>
              <a:rPr lang="en-US" altLang="zh-CN" sz="2400" dirty="0">
                <a:latin typeface="Calibri"/>
                <a:cs typeface="Calibri"/>
              </a:rPr>
              <a:t>2021-2022: Modern text-to-image generation</a:t>
            </a:r>
          </a:p>
          <a:p>
            <a:pPr marL="297815" indent="-285115">
              <a:lnSpc>
                <a:spcPct val="150000"/>
              </a:lnSpc>
              <a:buFont typeface="Arial"/>
              <a:buChar char="■"/>
              <a:tabLst>
                <a:tab pos="755015" algn="l"/>
              </a:tabLst>
            </a:pPr>
            <a:r>
              <a:rPr lang="en-US" altLang="zh-CN" sz="2400" dirty="0">
                <a:latin typeface="Calibri"/>
                <a:cs typeface="Calibri"/>
              </a:rPr>
              <a:t>2022: </a:t>
            </a:r>
            <a:r>
              <a:rPr lang="en-US" altLang="zh-CN" sz="2400" dirty="0" err="1">
                <a:latin typeface="Calibri"/>
                <a:cs typeface="Calibri"/>
              </a:rPr>
              <a:t>OpenAI</a:t>
            </a:r>
            <a:r>
              <a:rPr lang="en-US" altLang="zh-CN" sz="2400" dirty="0">
                <a:latin typeface="Calibri"/>
                <a:cs typeface="Calibri"/>
              </a:rPr>
              <a:t> releases </a:t>
            </a:r>
            <a:r>
              <a:rPr lang="en-US" altLang="zh-CN" sz="2400" dirty="0" err="1">
                <a:latin typeface="Calibri"/>
                <a:cs typeface="Calibri"/>
              </a:rPr>
              <a:t>ChatGPT</a:t>
            </a:r>
            <a:endParaRPr lang="en-US" altLang="zh-CN" sz="2400" dirty="0">
              <a:latin typeface="Calibri"/>
              <a:cs typeface="Calibri"/>
            </a:endParaRPr>
          </a:p>
          <a:p>
            <a:pPr marL="297815" indent="-285115">
              <a:lnSpc>
                <a:spcPct val="150000"/>
              </a:lnSpc>
              <a:buFont typeface="Arial"/>
              <a:buChar char="■"/>
              <a:tabLst>
                <a:tab pos="755015" algn="l"/>
              </a:tabLst>
            </a:pPr>
            <a:r>
              <a:rPr lang="en-US" altLang="zh-CN" sz="2400" dirty="0">
                <a:latin typeface="Calibri"/>
                <a:cs typeface="Calibri"/>
              </a:rPr>
              <a:t>2023: Every other company also releases a </a:t>
            </a:r>
            <a:r>
              <a:rPr lang="en-US" altLang="zh-CN" sz="2400" dirty="0" err="1" smtClean="0">
                <a:latin typeface="Calibri"/>
                <a:cs typeface="Calibri"/>
              </a:rPr>
              <a:t>chatbot</a:t>
            </a:r>
            <a:endParaRPr lang="en-US" altLang="zh-CN" sz="2400" dirty="0" smtClean="0">
              <a:latin typeface="Calibri"/>
              <a:cs typeface="Calibri"/>
            </a:endParaRPr>
          </a:p>
          <a:p>
            <a:pPr marL="297815" indent="-285115">
              <a:lnSpc>
                <a:spcPct val="150000"/>
              </a:lnSpc>
              <a:buFont typeface="Arial"/>
              <a:buChar char="■"/>
              <a:tabLst>
                <a:tab pos="755015" algn="l"/>
              </a:tabLst>
            </a:pPr>
            <a:r>
              <a:rPr lang="en-US" altLang="zh-CN" sz="2400" dirty="0" smtClean="0">
                <a:latin typeface="Calibri"/>
                <a:cs typeface="Calibri"/>
              </a:rPr>
              <a:t>2024: </a:t>
            </a:r>
            <a:r>
              <a:rPr lang="en-US" altLang="zh-CN" sz="2400" dirty="0" err="1">
                <a:latin typeface="Calibri"/>
                <a:cs typeface="Calibri"/>
              </a:rPr>
              <a:t>OpenAI</a:t>
            </a:r>
            <a:r>
              <a:rPr lang="en-US" altLang="zh-CN" sz="2400" dirty="0">
                <a:latin typeface="Calibri"/>
                <a:cs typeface="Calibri"/>
              </a:rPr>
              <a:t> releases </a:t>
            </a:r>
            <a:r>
              <a:rPr lang="en-US" altLang="zh-CN" sz="2400" dirty="0" err="1" smtClean="0">
                <a:latin typeface="Calibri"/>
                <a:cs typeface="Calibri"/>
              </a:rPr>
              <a:t>Sora</a:t>
            </a:r>
            <a:endParaRPr lang="en-US" altLang="zh-CN" sz="2400" dirty="0">
              <a:latin typeface="Calibri"/>
              <a:cs typeface="Calibri"/>
            </a:endParaRPr>
          </a:p>
        </p:txBody>
      </p:sp>
      <p:sp>
        <p:nvSpPr>
          <p:cNvPr id="8" name="object 3"/>
          <p:cNvSpPr txBox="1"/>
          <p:nvPr/>
        </p:nvSpPr>
        <p:spPr>
          <a:xfrm>
            <a:off x="1123606" y="1886700"/>
            <a:ext cx="6530975" cy="533479"/>
          </a:xfrm>
          <a:prstGeom prst="rect">
            <a:avLst/>
          </a:prstGeom>
        </p:spPr>
        <p:txBody>
          <a:bodyPr vert="horz" wrap="square" lIns="0" tIns="101600" rIns="0" bIns="0" rtlCol="0">
            <a:spAutoFit/>
          </a:bodyPr>
          <a:lstStyle/>
          <a:p>
            <a:r>
              <a:rPr sz="2800" spc="-30" dirty="0">
                <a:solidFill>
                  <a:srgbClr val="333399"/>
                </a:solidFill>
                <a:latin typeface="Calibri"/>
                <a:cs typeface="Calibri"/>
              </a:rPr>
              <a:t>20</a:t>
            </a:r>
            <a:r>
              <a:rPr lang="en-US" sz="2800" spc="-30" dirty="0">
                <a:solidFill>
                  <a:srgbClr val="333399"/>
                </a:solidFill>
                <a:latin typeface="Calibri"/>
                <a:cs typeface="Calibri"/>
              </a:rPr>
              <a:t>17</a:t>
            </a:r>
            <a:r>
              <a:rPr sz="2800" spc="-30" dirty="0">
                <a:solidFill>
                  <a:srgbClr val="333399"/>
                </a:solidFill>
                <a:latin typeface="Calibri"/>
                <a:cs typeface="Calibri"/>
              </a:rPr>
              <a:t>—</a:t>
            </a:r>
            <a:r>
              <a:rPr lang="en-US" sz="2800" spc="-30" dirty="0">
                <a:solidFill>
                  <a:srgbClr val="333399"/>
                </a:solidFill>
                <a:latin typeface="Calibri"/>
                <a:cs typeface="Calibri"/>
              </a:rPr>
              <a:t> </a:t>
            </a:r>
            <a:r>
              <a:rPr lang="en-US" altLang="zh-CN" sz="2800" spc="-30" dirty="0">
                <a:solidFill>
                  <a:srgbClr val="333399"/>
                </a:solidFill>
                <a:latin typeface="Calibri"/>
                <a:cs typeface="Calibri"/>
              </a:rPr>
              <a:t> </a:t>
            </a:r>
            <a:r>
              <a:rPr sz="2800" dirty="0">
                <a:solidFill>
                  <a:srgbClr val="333399"/>
                </a:solidFill>
                <a:latin typeface="Calibri"/>
                <a:cs typeface="Calibri"/>
              </a:rPr>
              <a:t>:</a:t>
            </a:r>
            <a:r>
              <a:rPr lang="en-US" sz="2800" dirty="0">
                <a:solidFill>
                  <a:srgbClr val="333399"/>
                </a:solidFill>
                <a:latin typeface="Calibri"/>
                <a:cs typeface="Calibri"/>
              </a:rPr>
              <a:t> </a:t>
            </a:r>
            <a:r>
              <a:rPr lang="en-US" altLang="zh-CN" sz="2800" dirty="0">
                <a:solidFill>
                  <a:srgbClr val="333399"/>
                </a:solidFill>
                <a:latin typeface="Calibri"/>
                <a:cs typeface="Calibri"/>
              </a:rPr>
              <a:t>Foundation Models</a:t>
            </a:r>
            <a:endParaRPr lang="zh-CN" altLang="en-US" sz="2800" dirty="0"/>
          </a:p>
        </p:txBody>
      </p:sp>
      <p:sp>
        <p:nvSpPr>
          <p:cNvPr id="7" name="矩形 6"/>
          <p:cNvSpPr/>
          <p:nvPr/>
        </p:nvSpPr>
        <p:spPr>
          <a:xfrm>
            <a:off x="9176626" y="5938856"/>
            <a:ext cx="3185947" cy="523220"/>
          </a:xfrm>
          <a:prstGeom prst="rect">
            <a:avLst/>
          </a:prstGeom>
        </p:spPr>
        <p:txBody>
          <a:bodyPr wrap="square">
            <a:spAutoFit/>
          </a:bodyPr>
          <a:lstStyle/>
          <a:p>
            <a:r>
              <a:rPr lang="en-US" altLang="zh-CN" sz="1400" dirty="0" err="1">
                <a:latin typeface="Calibri"/>
                <a:cs typeface="Calibri"/>
              </a:rPr>
              <a:t>AlphaFold</a:t>
            </a:r>
            <a:r>
              <a:rPr lang="zh-CN" altLang="en-US" sz="1400" dirty="0" smtClean="0">
                <a:latin typeface="Arial" panose="020B0604020202020204" pitchFamily="34" charset="0"/>
              </a:rPr>
              <a:t>成功</a:t>
            </a:r>
            <a:r>
              <a:rPr lang="zh-CN" altLang="en-US" sz="1400" dirty="0">
                <a:latin typeface="Arial" panose="020B0604020202020204" pitchFamily="34" charset="0"/>
              </a:rPr>
              <a:t>根据</a:t>
            </a:r>
            <a:r>
              <a:rPr lang="zh-CN" altLang="en-US" sz="1400" dirty="0">
                <a:solidFill>
                  <a:srgbClr val="FF0000"/>
                </a:solidFill>
                <a:latin typeface="Arial" panose="020B0604020202020204" pitchFamily="34" charset="0"/>
              </a:rPr>
              <a:t>基因序列</a:t>
            </a:r>
            <a:r>
              <a:rPr lang="zh-CN" altLang="en-US" sz="1400" dirty="0">
                <a:latin typeface="Arial" panose="020B0604020202020204" pitchFamily="34" charset="0"/>
              </a:rPr>
              <a:t>预测了生命基本分子</a:t>
            </a:r>
            <a:r>
              <a:rPr lang="en-US" altLang="zh-CN" sz="1400" dirty="0">
                <a:latin typeface="Arial" panose="020B0604020202020204" pitchFamily="34" charset="0"/>
              </a:rPr>
              <a:t>——</a:t>
            </a:r>
            <a:r>
              <a:rPr lang="zh-CN" altLang="en-US" sz="1400" dirty="0">
                <a:solidFill>
                  <a:srgbClr val="FF0000"/>
                </a:solidFill>
                <a:latin typeface="Arial" panose="020B0604020202020204" pitchFamily="34" charset="0"/>
              </a:rPr>
              <a:t>蛋白质的三维结构</a:t>
            </a:r>
            <a:endParaRPr lang="zh-CN" altLang="en-US" sz="1400" dirty="0">
              <a:solidFill>
                <a:srgbClr val="FF0000"/>
              </a:solidFill>
            </a:endParaRPr>
          </a:p>
        </p:txBody>
      </p:sp>
      <p:pic>
        <p:nvPicPr>
          <p:cNvPr id="10" name="图片 9"/>
          <p:cNvPicPr>
            <a:picLocks noChangeAspect="1"/>
          </p:cNvPicPr>
          <p:nvPr/>
        </p:nvPicPr>
        <p:blipFill>
          <a:blip r:embed="rId3"/>
          <a:stretch>
            <a:fillRect/>
          </a:stretch>
        </p:blipFill>
        <p:spPr>
          <a:xfrm>
            <a:off x="10564402" y="2996237"/>
            <a:ext cx="1447800" cy="990601"/>
          </a:xfrm>
          <a:prstGeom prst="rect">
            <a:avLst/>
          </a:prstGeom>
        </p:spPr>
      </p:pic>
      <p:pic>
        <p:nvPicPr>
          <p:cNvPr id="11" name="图片 10"/>
          <p:cNvPicPr>
            <a:picLocks noChangeAspect="1"/>
          </p:cNvPicPr>
          <p:nvPr/>
        </p:nvPicPr>
        <p:blipFill>
          <a:blip r:embed="rId4"/>
          <a:stretch>
            <a:fillRect/>
          </a:stretch>
        </p:blipFill>
        <p:spPr>
          <a:xfrm>
            <a:off x="10769600" y="4243626"/>
            <a:ext cx="1422400" cy="1299307"/>
          </a:xfrm>
          <a:prstGeom prst="rect">
            <a:avLst/>
          </a:prstGeom>
        </p:spPr>
      </p:pic>
    </p:spTree>
    <p:extLst>
      <p:ext uri="{BB962C8B-B14F-4D97-AF65-F5344CB8AC3E}">
        <p14:creationId xmlns:p14="http://schemas.microsoft.com/office/powerpoint/2010/main" val="1890873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zh-CN" dirty="0"/>
              <a:t>AI</a:t>
            </a:r>
            <a:r>
              <a:rPr lang="zh-CN" altLang="en-US" dirty="0"/>
              <a:t>（</a:t>
            </a:r>
            <a:r>
              <a:rPr lang="en-US" altLang="zh-CN" dirty="0"/>
              <a:t>Artificial Intelligence</a:t>
            </a:r>
            <a:r>
              <a:rPr lang="zh-CN" altLang="en-US" dirty="0"/>
              <a:t>）</a:t>
            </a:r>
            <a:endParaRPr lang="en-US" dirty="0">
              <a:solidFill>
                <a:schemeClr val="tx1"/>
              </a:solidFill>
            </a:endParaRP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14719" y="2000452"/>
            <a:ext cx="3281080" cy="4561669"/>
          </a:xfrm>
          <a:prstGeom prst="rect">
            <a:avLst/>
          </a:prstGeom>
          <a:noFill/>
        </p:spPr>
      </p:pic>
      <p:sp>
        <p:nvSpPr>
          <p:cNvPr id="4" name="矩形 3">
            <a:extLst>
              <a:ext uri="{FF2B5EF4-FFF2-40B4-BE49-F238E27FC236}">
                <a16:creationId xmlns:a16="http://schemas.microsoft.com/office/drawing/2014/main" id="{16A384FF-7E84-4424-89DD-B33E5C0AB141}"/>
              </a:ext>
            </a:extLst>
          </p:cNvPr>
          <p:cNvSpPr/>
          <p:nvPr/>
        </p:nvSpPr>
        <p:spPr>
          <a:xfrm>
            <a:off x="1022684" y="2547707"/>
            <a:ext cx="6096000" cy="3108543"/>
          </a:xfrm>
          <a:prstGeom prst="rect">
            <a:avLst/>
          </a:prstGeom>
        </p:spPr>
        <p:txBody>
          <a:bodyPr>
            <a:spAutoFit/>
          </a:bodyPr>
          <a:lstStyle/>
          <a:p>
            <a:r>
              <a:rPr kumimoji="1"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Cogito, ergo sum.</a:t>
            </a:r>
            <a:endParaRPr kumimoji="1"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r>
              <a:rPr kumimoji="1"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p>
          <a:p>
            <a:r>
              <a:rPr kumimoji="1"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I shake things up, therefore I am.</a:t>
            </a:r>
          </a:p>
          <a:p>
            <a:endParaRPr kumimoji="1"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r>
              <a:rPr kumimoji="1"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      “我</a:t>
            </a:r>
            <a:r>
              <a:rPr kumimoji="1" lang="zh-CN" altLang="en-US" sz="2800" dirty="0">
                <a:latin typeface="Times New Roman" panose="02020603050405020304" pitchFamily="18" charset="0"/>
                <a:ea typeface="黑体" panose="02010609060101010101" pitchFamily="49" charset="-122"/>
                <a:cs typeface="Times New Roman" panose="02020603050405020304" pitchFamily="18" charset="0"/>
              </a:rPr>
              <a:t>思故我在</a:t>
            </a:r>
            <a:r>
              <a:rPr kumimoji="1"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kumimoji="1"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endParaRPr kumimoji="1"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r>
              <a:rPr kumimoji="1"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Rene Descartes(</a:t>
            </a:r>
            <a:r>
              <a:rPr kumimoji="1"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勒内</a:t>
            </a:r>
            <a:r>
              <a:rPr kumimoji="1"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笛卡尔</a:t>
            </a:r>
            <a:r>
              <a:rPr kumimoji="1"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53636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000" b="1" dirty="0"/>
              <a:t>Transformer based </a:t>
            </a:r>
            <a:r>
              <a:rPr lang="en-US" altLang="zh-CN" sz="3000" dirty="0"/>
              <a:t>Foundation Models</a:t>
            </a:r>
            <a:endParaRPr lang="zh-CN" altLang="en-US" sz="3000" dirty="0"/>
          </a:p>
        </p:txBody>
      </p:sp>
      <p:pic>
        <p:nvPicPr>
          <p:cNvPr id="8" name="图片 7"/>
          <p:cNvPicPr>
            <a:picLocks noChangeAspect="1"/>
          </p:cNvPicPr>
          <p:nvPr/>
        </p:nvPicPr>
        <p:blipFill>
          <a:blip r:embed="rId2"/>
          <a:stretch>
            <a:fillRect/>
          </a:stretch>
        </p:blipFill>
        <p:spPr>
          <a:xfrm>
            <a:off x="609600" y="1775961"/>
            <a:ext cx="10972800" cy="4260850"/>
          </a:xfrm>
          <a:prstGeom prst="rect">
            <a:avLst/>
          </a:prstGeom>
        </p:spPr>
      </p:pic>
      <p:sp>
        <p:nvSpPr>
          <p:cNvPr id="9" name="矩形 8"/>
          <p:cNvSpPr/>
          <p:nvPr/>
        </p:nvSpPr>
        <p:spPr>
          <a:xfrm>
            <a:off x="7258135" y="6462266"/>
            <a:ext cx="3637534" cy="369332"/>
          </a:xfrm>
          <a:prstGeom prst="rect">
            <a:avLst/>
          </a:prstGeom>
        </p:spPr>
        <p:txBody>
          <a:bodyPr wrap="none">
            <a:spAutoFit/>
          </a:bodyPr>
          <a:lstStyle/>
          <a:p>
            <a:r>
              <a:rPr lang="zh-CN" altLang="en-US" b="0" i="0" dirty="0" smtClean="0">
                <a:effectLst/>
                <a:latin typeface="-apple-system"/>
              </a:rPr>
              <a:t>来源： </a:t>
            </a:r>
            <a:r>
              <a:rPr lang="en-US" altLang="zh-CN" dirty="0" smtClean="0"/>
              <a:t>A Roadmap for Big Model </a:t>
            </a:r>
            <a:endParaRPr lang="zh-CN" altLang="en-US" dirty="0"/>
          </a:p>
        </p:txBody>
      </p:sp>
      <p:sp>
        <p:nvSpPr>
          <p:cNvPr id="3" name="矩形 2"/>
          <p:cNvSpPr/>
          <p:nvPr/>
        </p:nvSpPr>
        <p:spPr>
          <a:xfrm>
            <a:off x="1108127" y="6378059"/>
            <a:ext cx="3403496" cy="369332"/>
          </a:xfrm>
          <a:prstGeom prst="rect">
            <a:avLst/>
          </a:prstGeom>
        </p:spPr>
        <p:txBody>
          <a:bodyPr wrap="none">
            <a:spAutoFit/>
          </a:bodyPr>
          <a:lstStyle/>
          <a:p>
            <a:r>
              <a:rPr lang="zh-CN" altLang="en-US" u="sng" dirty="0">
                <a:latin typeface="Arial" panose="020B0604020202020204" pitchFamily="34" charset="0"/>
              </a:rPr>
              <a:t>北京智源人工智能研究院</a:t>
            </a:r>
            <a:r>
              <a:rPr lang="en-US" altLang="zh-CN" u="sng" dirty="0">
                <a:latin typeface="Arial" panose="020B0604020202020204" pitchFamily="34" charset="0"/>
              </a:rPr>
              <a:t>(BAAI)</a:t>
            </a:r>
            <a:endParaRPr lang="en-US" altLang="zh-CN" b="0" dirty="0">
              <a:effectLst/>
              <a:latin typeface="Arial" panose="020B0604020202020204" pitchFamily="34" charset="0"/>
            </a:endParaRPr>
          </a:p>
        </p:txBody>
      </p:sp>
    </p:spTree>
    <p:extLst>
      <p:ext uri="{BB962C8B-B14F-4D97-AF65-F5344CB8AC3E}">
        <p14:creationId xmlns:p14="http://schemas.microsoft.com/office/powerpoint/2010/main" val="27019847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68284" y="365125"/>
            <a:ext cx="7888313" cy="6160737"/>
          </a:xfrm>
          <a:prstGeom prst="rect">
            <a:avLst/>
          </a:prstGeom>
        </p:spPr>
      </p:pic>
      <p:sp>
        <p:nvSpPr>
          <p:cNvPr id="6" name="标题 5"/>
          <p:cNvSpPr>
            <a:spLocks noGrp="1"/>
          </p:cNvSpPr>
          <p:nvPr>
            <p:ph type="title"/>
          </p:nvPr>
        </p:nvSpPr>
        <p:spPr/>
        <p:txBody>
          <a:bodyPr/>
          <a:lstStyle/>
          <a:p>
            <a:r>
              <a:rPr lang="en-US" altLang="zh-CN" dirty="0"/>
              <a:t>Foundation Models</a:t>
            </a:r>
            <a:endParaRPr lang="zh-CN" altLang="en-US" dirty="0"/>
          </a:p>
        </p:txBody>
      </p:sp>
      <p:sp>
        <p:nvSpPr>
          <p:cNvPr id="7" name="矩形 6"/>
          <p:cNvSpPr/>
          <p:nvPr/>
        </p:nvSpPr>
        <p:spPr>
          <a:xfrm>
            <a:off x="1051226" y="6411912"/>
            <a:ext cx="9283824" cy="369332"/>
          </a:xfrm>
          <a:prstGeom prst="rect">
            <a:avLst/>
          </a:prstGeom>
        </p:spPr>
        <p:txBody>
          <a:bodyPr wrap="none">
            <a:spAutoFit/>
          </a:bodyPr>
          <a:lstStyle/>
          <a:p>
            <a:r>
              <a:rPr lang="en-US" altLang="zh-CN" dirty="0" smtClean="0"/>
              <a:t>On the Opportunities and Risks of Foundation Models</a:t>
            </a:r>
            <a:r>
              <a:rPr lang="zh-CN" altLang="en-US" dirty="0" smtClean="0"/>
              <a:t>，</a:t>
            </a:r>
            <a:r>
              <a:rPr lang="en-US" altLang="zh-CN" dirty="0"/>
              <a:t>https://arxiv.org/abs/2108.07258v2</a:t>
            </a:r>
            <a:endParaRPr lang="zh-CN" altLang="en-US" dirty="0"/>
          </a:p>
        </p:txBody>
      </p:sp>
    </p:spTree>
    <p:extLst>
      <p:ext uri="{BB962C8B-B14F-4D97-AF65-F5344CB8AC3E}">
        <p14:creationId xmlns:p14="http://schemas.microsoft.com/office/powerpoint/2010/main" val="18664122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2BDB1-21FF-463D-A1E0-E073877D1993}"/>
              </a:ext>
            </a:extLst>
          </p:cNvPr>
          <p:cNvSpPr>
            <a:spLocks noGrp="1"/>
          </p:cNvSpPr>
          <p:nvPr>
            <p:ph type="title"/>
          </p:nvPr>
        </p:nvSpPr>
        <p:spPr>
          <a:xfrm>
            <a:off x="1197731" y="1906299"/>
            <a:ext cx="10515600" cy="1325563"/>
          </a:xfrm>
        </p:spPr>
        <p:txBody>
          <a:bodyPr>
            <a:normAutofit/>
          </a:bodyPr>
          <a:lstStyle/>
          <a:p>
            <a:r>
              <a:rPr lang="en-US" altLang="zh-CN" sz="2800" b="1" dirty="0" smtClean="0">
                <a:solidFill>
                  <a:srgbClr val="FF0000"/>
                </a:solidFill>
                <a:effectLst>
                  <a:outerShdw blurRad="38100" dist="38100" dir="2700000" algn="tl">
                    <a:srgbClr val="000000">
                      <a:alpha val="43137"/>
                    </a:srgbClr>
                  </a:outerShdw>
                </a:effectLst>
              </a:rPr>
              <a:t>Artificial </a:t>
            </a:r>
            <a:r>
              <a:rPr lang="en-US" altLang="zh-CN" sz="2800" b="1" dirty="0">
                <a:solidFill>
                  <a:srgbClr val="FF0000"/>
                </a:solidFill>
                <a:effectLst>
                  <a:outerShdw blurRad="38100" dist="38100" dir="2700000" algn="tl">
                    <a:srgbClr val="000000">
                      <a:alpha val="43137"/>
                    </a:srgbClr>
                  </a:outerShdw>
                </a:effectLst>
              </a:rPr>
              <a:t>Intelligence Generated Content </a:t>
            </a:r>
            <a:r>
              <a:rPr lang="en-US" altLang="zh-CN" sz="2800" b="1" dirty="0" smtClean="0">
                <a:solidFill>
                  <a:srgbClr val="FF0000"/>
                </a:solidFill>
                <a:effectLst>
                  <a:outerShdw blurRad="38100" dist="38100" dir="2700000" algn="tl">
                    <a:srgbClr val="000000">
                      <a:alpha val="43137"/>
                    </a:srgbClr>
                  </a:outerShdw>
                </a:effectLst>
              </a:rPr>
              <a:t>(AIGC)  2022 -</a:t>
            </a:r>
            <a:endParaRPr lang="zh-CN" altLang="en-US" sz="2800" b="1" dirty="0">
              <a:solidFill>
                <a:srgbClr val="FF0000"/>
              </a:solidFill>
              <a:effectLst>
                <a:outerShdw blurRad="38100" dist="38100" dir="2700000" algn="tl">
                  <a:srgbClr val="000000">
                    <a:alpha val="43137"/>
                  </a:srgbClr>
                </a:outerShdw>
              </a:effectLst>
            </a:endParaRPr>
          </a:p>
        </p:txBody>
      </p:sp>
      <p:sp>
        <p:nvSpPr>
          <p:cNvPr id="3" name="内容占位符 2">
            <a:extLst>
              <a:ext uri="{FF2B5EF4-FFF2-40B4-BE49-F238E27FC236}">
                <a16:creationId xmlns:a16="http://schemas.microsoft.com/office/drawing/2014/main" id="{ED2F2D46-CFA2-479C-B2A8-81F5B6654A88}"/>
              </a:ext>
            </a:extLst>
          </p:cNvPr>
          <p:cNvSpPr>
            <a:spLocks noGrp="1"/>
          </p:cNvSpPr>
          <p:nvPr>
            <p:ph idx="1"/>
          </p:nvPr>
        </p:nvSpPr>
        <p:spPr>
          <a:xfrm>
            <a:off x="1266848" y="3116358"/>
            <a:ext cx="7347763" cy="2851229"/>
          </a:xfrm>
        </p:spPr>
        <p:txBody>
          <a:bodyPr>
            <a:normAutofit/>
          </a:bodyPr>
          <a:lstStyle/>
          <a:p>
            <a:pPr lvl="1">
              <a:lnSpc>
                <a:spcPct val="150000"/>
              </a:lnSpc>
            </a:pPr>
            <a:r>
              <a:rPr lang="en-US" altLang="zh-CN" b="1" dirty="0"/>
              <a:t>DeepMind</a:t>
            </a:r>
            <a:r>
              <a:rPr lang="en-US" altLang="zh-CN" dirty="0"/>
              <a:t>: </a:t>
            </a:r>
            <a:r>
              <a:rPr lang="en-US" altLang="zh-CN" u="sng" dirty="0" err="1"/>
              <a:t>AlphaCode</a:t>
            </a:r>
            <a:r>
              <a:rPr lang="en-US" altLang="zh-CN" dirty="0"/>
              <a:t>;  </a:t>
            </a:r>
            <a:r>
              <a:rPr lang="en-US" altLang="zh-CN" u="sng" dirty="0" err="1"/>
              <a:t>Gato</a:t>
            </a:r>
            <a:endParaRPr lang="en-US" altLang="zh-CN" u="sng" dirty="0"/>
          </a:p>
          <a:p>
            <a:pPr lvl="1">
              <a:lnSpc>
                <a:spcPct val="150000"/>
              </a:lnSpc>
            </a:pPr>
            <a:r>
              <a:rPr lang="en-US" altLang="zh-CN" b="1" dirty="0" err="1"/>
              <a:t>OpenAI</a:t>
            </a:r>
            <a:r>
              <a:rPr lang="en-US" altLang="zh-CN" dirty="0"/>
              <a:t>: </a:t>
            </a:r>
            <a:r>
              <a:rPr lang="en-US" altLang="zh-CN" u="sng" dirty="0"/>
              <a:t>DALLE · 2</a:t>
            </a:r>
            <a:r>
              <a:rPr lang="en-US" altLang="zh-CN" dirty="0"/>
              <a:t> ; </a:t>
            </a:r>
            <a:r>
              <a:rPr lang="en-US" altLang="zh-CN" u="sng" dirty="0" err="1"/>
              <a:t>ChatGPT</a:t>
            </a:r>
            <a:r>
              <a:rPr lang="en-US" altLang="zh-CN" dirty="0"/>
              <a:t> ;</a:t>
            </a:r>
            <a:r>
              <a:rPr lang="en-US" altLang="zh-CN" b="1" dirty="0"/>
              <a:t> </a:t>
            </a:r>
            <a:r>
              <a:rPr lang="en-US" altLang="zh-CN" u="sng" dirty="0" err="1" smtClean="0"/>
              <a:t>Sora</a:t>
            </a:r>
            <a:r>
              <a:rPr lang="zh-CN" altLang="en-US" u="sng" dirty="0" smtClean="0"/>
              <a:t>（</a:t>
            </a:r>
            <a:r>
              <a:rPr lang="en-US" altLang="zh-CN" u="sng" dirty="0" smtClean="0"/>
              <a:t>2024-2</a:t>
            </a:r>
            <a:r>
              <a:rPr lang="zh-CN" altLang="en-US" u="sng" dirty="0" smtClean="0"/>
              <a:t>）</a:t>
            </a:r>
            <a:r>
              <a:rPr lang="en-US" altLang="zh-CN" dirty="0"/>
              <a:t> </a:t>
            </a:r>
            <a:endParaRPr lang="en-US" altLang="zh-CN" u="sng" dirty="0"/>
          </a:p>
          <a:p>
            <a:pPr lvl="1">
              <a:lnSpc>
                <a:spcPct val="150000"/>
              </a:lnSpc>
            </a:pPr>
            <a:r>
              <a:rPr lang="en-US" altLang="zh-CN" b="1" dirty="0" err="1"/>
              <a:t>MateAI</a:t>
            </a:r>
            <a:r>
              <a:rPr lang="en-US" altLang="zh-CN" dirty="0"/>
              <a:t>: </a:t>
            </a:r>
            <a:r>
              <a:rPr lang="en-US" altLang="zh-CN" u="sng" dirty="0" smtClean="0"/>
              <a:t>Make-A-Video</a:t>
            </a:r>
            <a:r>
              <a:rPr lang="zh-CN" altLang="en-US" u="sng" dirty="0" smtClean="0"/>
              <a:t>（</a:t>
            </a:r>
            <a:r>
              <a:rPr lang="en-US" altLang="zh-CN" u="sng" dirty="0" smtClean="0"/>
              <a:t>2022-9</a:t>
            </a:r>
            <a:r>
              <a:rPr lang="zh-CN" altLang="en-US" u="sng" dirty="0" smtClean="0"/>
              <a:t>）</a:t>
            </a:r>
            <a:r>
              <a:rPr lang="en-US" altLang="zh-CN" u="sng" dirty="0"/>
              <a:t> </a:t>
            </a:r>
          </a:p>
          <a:p>
            <a:pPr lvl="1">
              <a:lnSpc>
                <a:spcPct val="150000"/>
              </a:lnSpc>
            </a:pPr>
            <a:r>
              <a:rPr lang="en-US" altLang="zh-CN" b="1" dirty="0"/>
              <a:t>NVIDIA</a:t>
            </a:r>
            <a:endParaRPr lang="en-US" altLang="zh-CN" sz="2800" dirty="0">
              <a:solidFill>
                <a:schemeClr val="tx1"/>
              </a:solidFill>
            </a:endParaRPr>
          </a:p>
        </p:txBody>
      </p:sp>
      <p:sp>
        <p:nvSpPr>
          <p:cNvPr id="4"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mtClean="0"/>
              <a:t>Where are we now</a:t>
            </a:r>
            <a:r>
              <a:rPr lang="zh-CN" altLang="en-US" smtClean="0"/>
              <a:t>？</a:t>
            </a:r>
            <a:endParaRPr lang="zh-CN" altLang="en-US" dirty="0"/>
          </a:p>
        </p:txBody>
      </p:sp>
      <p:pic>
        <p:nvPicPr>
          <p:cNvPr id="5" name="object 3"/>
          <p:cNvPicPr/>
          <p:nvPr/>
        </p:nvPicPr>
        <p:blipFill>
          <a:blip r:embed="rId2" cstate="print"/>
          <a:stretch>
            <a:fillRect/>
          </a:stretch>
        </p:blipFill>
        <p:spPr>
          <a:xfrm>
            <a:off x="7652083" y="4658627"/>
            <a:ext cx="3859731" cy="1915427"/>
          </a:xfrm>
          <a:prstGeom prst="rect">
            <a:avLst/>
          </a:prstGeom>
        </p:spPr>
      </p:pic>
    </p:spTree>
    <p:extLst>
      <p:ext uri="{BB962C8B-B14F-4D97-AF65-F5344CB8AC3E}">
        <p14:creationId xmlns:p14="http://schemas.microsoft.com/office/powerpoint/2010/main" val="1411356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AlphaCode</a:t>
            </a:r>
            <a:endParaRPr lang="zh-CN" altLang="en-US" dirty="0"/>
          </a:p>
        </p:txBody>
      </p:sp>
      <p:pic>
        <p:nvPicPr>
          <p:cNvPr id="6" name="图片 5"/>
          <p:cNvPicPr>
            <a:picLocks noChangeAspect="1"/>
          </p:cNvPicPr>
          <p:nvPr/>
        </p:nvPicPr>
        <p:blipFill>
          <a:blip r:embed="rId2"/>
          <a:stretch>
            <a:fillRect/>
          </a:stretch>
        </p:blipFill>
        <p:spPr>
          <a:xfrm>
            <a:off x="597008" y="2169824"/>
            <a:ext cx="10997984" cy="4007139"/>
          </a:xfrm>
          <a:prstGeom prst="rect">
            <a:avLst/>
          </a:prstGeom>
        </p:spPr>
      </p:pic>
    </p:spTree>
    <p:extLst>
      <p:ext uri="{BB962C8B-B14F-4D97-AF65-F5344CB8AC3E}">
        <p14:creationId xmlns:p14="http://schemas.microsoft.com/office/powerpoint/2010/main" val="81528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31603" y="668135"/>
            <a:ext cx="6592389" cy="4182587"/>
          </a:xfrm>
          <a:prstGeom prst="rect">
            <a:avLst/>
          </a:prstGeom>
        </p:spPr>
      </p:pic>
      <p:pic>
        <p:nvPicPr>
          <p:cNvPr id="5" name="图片 4"/>
          <p:cNvPicPr>
            <a:picLocks noChangeAspect="1"/>
          </p:cNvPicPr>
          <p:nvPr/>
        </p:nvPicPr>
        <p:blipFill>
          <a:blip r:embed="rId3"/>
          <a:stretch>
            <a:fillRect/>
          </a:stretch>
        </p:blipFill>
        <p:spPr>
          <a:xfrm>
            <a:off x="6217394" y="2343182"/>
            <a:ext cx="6003296" cy="4334898"/>
          </a:xfrm>
          <a:prstGeom prst="rect">
            <a:avLst/>
          </a:prstGeom>
        </p:spPr>
      </p:pic>
      <p:pic>
        <p:nvPicPr>
          <p:cNvPr id="6" name="图片 5"/>
          <p:cNvPicPr>
            <a:picLocks noChangeAspect="1"/>
          </p:cNvPicPr>
          <p:nvPr/>
        </p:nvPicPr>
        <p:blipFill>
          <a:blip r:embed="rId4"/>
          <a:stretch>
            <a:fillRect/>
          </a:stretch>
        </p:blipFill>
        <p:spPr>
          <a:xfrm>
            <a:off x="2143039" y="4706528"/>
            <a:ext cx="2376574" cy="2032512"/>
          </a:xfrm>
          <a:prstGeom prst="rect">
            <a:avLst/>
          </a:prstGeom>
        </p:spPr>
      </p:pic>
    </p:spTree>
    <p:extLst>
      <p:ext uri="{BB962C8B-B14F-4D97-AF65-F5344CB8AC3E}">
        <p14:creationId xmlns:p14="http://schemas.microsoft.com/office/powerpoint/2010/main" val="3205344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u="sng" dirty="0" err="1"/>
              <a:t>Gato</a:t>
            </a:r>
            <a:endParaRPr lang="zh-CN" altLang="en-US" dirty="0"/>
          </a:p>
        </p:txBody>
      </p:sp>
      <p:pic>
        <p:nvPicPr>
          <p:cNvPr id="2050" name="Picture 2" descr="https://pic.rmb.bdstatic.com/bjh/down/d876c5f60cfb82b006597a216d130d8f.png@wm_2,t_55m+5a625Y+3L+acuuWZqOS5i+W/g1Bybw==,fc_ffffff,ff_U2ltSGVp,sz_27,x_17,y_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58656"/>
            <a:ext cx="9067800" cy="659934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20486" y="2006576"/>
            <a:ext cx="2313709" cy="4247317"/>
          </a:xfrm>
          <a:prstGeom prst="rect">
            <a:avLst/>
          </a:prstGeom>
        </p:spPr>
        <p:txBody>
          <a:bodyPr wrap="square">
            <a:spAutoFit/>
          </a:bodyPr>
          <a:lstStyle/>
          <a:p>
            <a:pPr>
              <a:lnSpc>
                <a:spcPct val="250000"/>
              </a:lnSpc>
            </a:pPr>
            <a:r>
              <a:rPr lang="zh-CN" altLang="en-US" dirty="0">
                <a:solidFill>
                  <a:srgbClr val="222222"/>
                </a:solidFill>
                <a:latin typeface="arial" panose="020B0604020202020204" pitchFamily="34" charset="0"/>
              </a:rPr>
              <a:t>与大多数智能体只能适用一种任务不同，</a:t>
            </a:r>
            <a:r>
              <a:rPr lang="en-US" altLang="zh-CN" dirty="0" err="1">
                <a:solidFill>
                  <a:srgbClr val="222222"/>
                </a:solidFill>
                <a:latin typeface="arial" panose="020B0604020202020204" pitchFamily="34" charset="0"/>
              </a:rPr>
              <a:t>Gato</a:t>
            </a:r>
            <a:r>
              <a:rPr lang="en-US" altLang="zh-CN" dirty="0">
                <a:solidFill>
                  <a:srgbClr val="222222"/>
                </a:solidFill>
                <a:latin typeface="arial" panose="020B0604020202020204" pitchFamily="34" charset="0"/>
              </a:rPr>
              <a:t> </a:t>
            </a:r>
            <a:r>
              <a:rPr lang="zh-CN" altLang="en-US" dirty="0">
                <a:solidFill>
                  <a:srgbClr val="222222"/>
                </a:solidFill>
                <a:latin typeface="arial" panose="020B0604020202020204" pitchFamily="34" charset="0"/>
              </a:rPr>
              <a:t>使用相同的训练模型就能完成多种任务，而不用为每个任务单独训练</a:t>
            </a:r>
            <a:endParaRPr lang="zh-CN" altLang="en-US" dirty="0"/>
          </a:p>
        </p:txBody>
      </p:sp>
      <p:sp>
        <p:nvSpPr>
          <p:cNvPr id="6" name="矩形 5"/>
          <p:cNvSpPr/>
          <p:nvPr/>
        </p:nvSpPr>
        <p:spPr>
          <a:xfrm>
            <a:off x="298269" y="6461946"/>
            <a:ext cx="6096000" cy="369332"/>
          </a:xfrm>
          <a:prstGeom prst="rect">
            <a:avLst/>
          </a:prstGeom>
        </p:spPr>
        <p:txBody>
          <a:bodyPr>
            <a:spAutoFit/>
          </a:bodyPr>
          <a:lstStyle/>
          <a:p>
            <a:r>
              <a:rPr lang="en-US" altLang="zh-CN" dirty="0">
                <a:solidFill>
                  <a:srgbClr val="0053D6"/>
                </a:solidFill>
                <a:latin typeface="DM Sans"/>
              </a:rPr>
              <a:t>A Generalist Agent, </a:t>
            </a:r>
            <a:r>
              <a:rPr lang="en-US" altLang="zh-CN" dirty="0">
                <a:solidFill>
                  <a:srgbClr val="0053D6"/>
                </a:solidFill>
                <a:latin typeface="DM Mono"/>
              </a:rPr>
              <a:t>May 12, 2022</a:t>
            </a:r>
            <a:endParaRPr lang="en-US" altLang="zh-CN" b="0" i="0" u="none" strike="noStrike" dirty="0">
              <a:solidFill>
                <a:srgbClr val="0053D6"/>
              </a:solidFill>
              <a:effectLst/>
              <a:latin typeface="DM Mono"/>
            </a:endParaRPr>
          </a:p>
        </p:txBody>
      </p:sp>
    </p:spTree>
    <p:extLst>
      <p:ext uri="{BB962C8B-B14F-4D97-AF65-F5344CB8AC3E}">
        <p14:creationId xmlns:p14="http://schemas.microsoft.com/office/powerpoint/2010/main" val="2469069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u="sng" dirty="0" err="1"/>
              <a:t>Gato</a:t>
            </a:r>
            <a:endParaRPr lang="zh-CN" altLang="en-US" dirty="0"/>
          </a:p>
        </p:txBody>
      </p:sp>
      <p:sp>
        <p:nvSpPr>
          <p:cNvPr id="3" name="内容占位符 2"/>
          <p:cNvSpPr>
            <a:spLocks noGrp="1"/>
          </p:cNvSpPr>
          <p:nvPr>
            <p:ph idx="1"/>
          </p:nvPr>
        </p:nvSpPr>
        <p:spPr/>
        <p:txBody>
          <a:bodyPr/>
          <a:lstStyle/>
          <a:p>
            <a:endParaRPr lang="zh-CN" altLang="en-US"/>
          </a:p>
        </p:txBody>
      </p:sp>
      <p:pic>
        <p:nvPicPr>
          <p:cNvPr id="4100" name="Picture 4" descr="https://assets-global.website-files.com/621e749a546b7592125f38ed/627d148b710554b355ec4d28_diagram_train%2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764665"/>
            <a:ext cx="10185968" cy="475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649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u="sng" dirty="0"/>
              <a:t>DALLE · 2</a:t>
            </a:r>
            <a:r>
              <a:rPr lang="en-US" altLang="zh-CN" dirty="0"/>
              <a:t/>
            </a:r>
            <a:br>
              <a:rPr lang="en-US" altLang="zh-CN" dirty="0"/>
            </a:br>
            <a:endParaRPr lang="zh-CN" altLang="en-US" dirty="0"/>
          </a:p>
        </p:txBody>
      </p:sp>
      <p:sp>
        <p:nvSpPr>
          <p:cNvPr id="3" name="内容占位符 2"/>
          <p:cNvSpPr>
            <a:spLocks noGrp="1"/>
          </p:cNvSpPr>
          <p:nvPr>
            <p:ph idx="1"/>
          </p:nvPr>
        </p:nvSpPr>
        <p:spPr>
          <a:xfrm>
            <a:off x="838199" y="1825625"/>
            <a:ext cx="9865093" cy="4351338"/>
          </a:xfrm>
        </p:spPr>
        <p:txBody>
          <a:bodyPr/>
          <a:lstStyle/>
          <a:p>
            <a:pPr>
              <a:lnSpc>
                <a:spcPct val="200000"/>
              </a:lnSpc>
            </a:pPr>
            <a:r>
              <a:rPr lang="en-US" altLang="zh-CN" dirty="0"/>
              <a:t>DALL-E 2: </a:t>
            </a:r>
            <a:r>
              <a:rPr lang="zh-CN" altLang="en-US" dirty="0"/>
              <a:t>基于</a:t>
            </a:r>
            <a:r>
              <a:rPr lang="en-US" altLang="zh-CN" dirty="0"/>
              <a:t>CLIP</a:t>
            </a:r>
            <a:r>
              <a:rPr lang="zh-CN" altLang="en-US" dirty="0"/>
              <a:t>的层级式文本生成图像模型</a:t>
            </a:r>
          </a:p>
          <a:p>
            <a:endParaRPr lang="zh-CN" altLang="en-US" dirty="0"/>
          </a:p>
        </p:txBody>
      </p:sp>
      <p:pic>
        <p:nvPicPr>
          <p:cNvPr id="4" name="图片 3"/>
          <p:cNvPicPr>
            <a:picLocks noChangeAspect="1"/>
          </p:cNvPicPr>
          <p:nvPr/>
        </p:nvPicPr>
        <p:blipFill>
          <a:blip r:embed="rId2"/>
          <a:stretch>
            <a:fillRect/>
          </a:stretch>
        </p:blipFill>
        <p:spPr>
          <a:xfrm>
            <a:off x="1028742" y="2892576"/>
            <a:ext cx="2888740" cy="3351855"/>
          </a:xfrm>
          <a:prstGeom prst="rect">
            <a:avLst/>
          </a:prstGeom>
        </p:spPr>
      </p:pic>
      <p:sp>
        <p:nvSpPr>
          <p:cNvPr id="5" name="矩形 4"/>
          <p:cNvSpPr/>
          <p:nvPr/>
        </p:nvSpPr>
        <p:spPr>
          <a:xfrm>
            <a:off x="1028742" y="6311900"/>
            <a:ext cx="2763898" cy="369332"/>
          </a:xfrm>
          <a:prstGeom prst="rect">
            <a:avLst/>
          </a:prstGeom>
        </p:spPr>
        <p:txBody>
          <a:bodyPr wrap="none">
            <a:spAutoFit/>
          </a:bodyPr>
          <a:lstStyle/>
          <a:p>
            <a:r>
              <a:rPr lang="en-US" altLang="zh-CN" dirty="0">
                <a:hlinkClick r:id="rId3"/>
              </a:rPr>
              <a:t>2204.06125.pdf (arxiv.org)</a:t>
            </a:r>
            <a:endParaRPr lang="zh-CN" altLang="en-US" dirty="0"/>
          </a:p>
        </p:txBody>
      </p:sp>
      <p:sp>
        <p:nvSpPr>
          <p:cNvPr id="6" name="矩形 5"/>
          <p:cNvSpPr/>
          <p:nvPr/>
        </p:nvSpPr>
        <p:spPr>
          <a:xfrm>
            <a:off x="4260817" y="6311900"/>
            <a:ext cx="2414444" cy="369332"/>
          </a:xfrm>
          <a:prstGeom prst="rect">
            <a:avLst/>
          </a:prstGeom>
        </p:spPr>
        <p:txBody>
          <a:bodyPr wrap="none">
            <a:spAutoFit/>
          </a:bodyPr>
          <a:lstStyle/>
          <a:p>
            <a:r>
              <a:rPr lang="en-US" altLang="zh-CN" dirty="0">
                <a:hlinkClick r:id="rId4"/>
              </a:rPr>
              <a:t>DALL·E 2 (openai.com)</a:t>
            </a:r>
            <a:endParaRPr lang="zh-CN" altLang="en-US" dirty="0"/>
          </a:p>
        </p:txBody>
      </p:sp>
      <p:pic>
        <p:nvPicPr>
          <p:cNvPr id="7" name="图片 6"/>
          <p:cNvPicPr>
            <a:picLocks noChangeAspect="1"/>
          </p:cNvPicPr>
          <p:nvPr/>
        </p:nvPicPr>
        <p:blipFill>
          <a:blip r:embed="rId5"/>
          <a:stretch>
            <a:fillRect/>
          </a:stretch>
        </p:blipFill>
        <p:spPr>
          <a:xfrm>
            <a:off x="4938406" y="2627696"/>
            <a:ext cx="6323161" cy="3446743"/>
          </a:xfrm>
          <a:prstGeom prst="rect">
            <a:avLst/>
          </a:prstGeom>
        </p:spPr>
      </p:pic>
    </p:spTree>
    <p:extLst>
      <p:ext uri="{BB962C8B-B14F-4D97-AF65-F5344CB8AC3E}">
        <p14:creationId xmlns:p14="http://schemas.microsoft.com/office/powerpoint/2010/main" val="4180445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u="sng" dirty="0"/>
              <a:t>Make-A-Video</a:t>
            </a:r>
            <a:endParaRPr lang="zh-CN" altLang="en-US" dirty="0"/>
          </a:p>
        </p:txBody>
      </p:sp>
      <p:sp>
        <p:nvSpPr>
          <p:cNvPr id="3" name="内容占位符 2"/>
          <p:cNvSpPr>
            <a:spLocks noGrp="1"/>
          </p:cNvSpPr>
          <p:nvPr>
            <p:ph idx="1"/>
          </p:nvPr>
        </p:nvSpPr>
        <p:spPr>
          <a:xfrm>
            <a:off x="838200" y="1825625"/>
            <a:ext cx="4979126" cy="4351338"/>
          </a:xfrm>
        </p:spPr>
        <p:txBody>
          <a:bodyPr>
            <a:normAutofit fontScale="62500" lnSpcReduction="20000"/>
          </a:bodyPr>
          <a:lstStyle/>
          <a:p>
            <a:pPr>
              <a:lnSpc>
                <a:spcPct val="210000"/>
              </a:lnSpc>
            </a:pPr>
            <a:r>
              <a:rPr lang="en-US" altLang="zh-CN" u="sng" dirty="0"/>
              <a:t>MetaAI </a:t>
            </a:r>
            <a:r>
              <a:rPr lang="en-US" altLang="zh-CN" dirty="0"/>
              <a:t>Make-A-Video</a:t>
            </a:r>
            <a:r>
              <a:rPr lang="zh-CN" altLang="en-US" dirty="0"/>
              <a:t>研究建立在文本到图像生成技术的最新进展之上，该技术旨在实现</a:t>
            </a:r>
            <a:r>
              <a:rPr lang="zh-CN" altLang="en-US" dirty="0">
                <a:solidFill>
                  <a:srgbClr val="FF0000"/>
                </a:solidFill>
              </a:rPr>
              <a:t>文本到视频生成</a:t>
            </a:r>
            <a:r>
              <a:rPr lang="zh-CN" altLang="en-US" dirty="0"/>
              <a:t>。该系统使用带有描述的图像来了解世界的外观以及通常如何描述世界。它还使用未标记的视频来了解世界如何移动。有了这些数据，</a:t>
            </a:r>
            <a:r>
              <a:rPr lang="en-US" altLang="zh-CN" dirty="0"/>
              <a:t>Make-A-Video</a:t>
            </a:r>
            <a:r>
              <a:rPr lang="zh-CN" altLang="en-US" dirty="0"/>
              <a:t>只需几个单词或几行文字即可生成异想天开的、独一无二的视频。</a:t>
            </a:r>
          </a:p>
        </p:txBody>
      </p:sp>
      <p:sp>
        <p:nvSpPr>
          <p:cNvPr id="5" name="矩形 4"/>
          <p:cNvSpPr/>
          <p:nvPr/>
        </p:nvSpPr>
        <p:spPr>
          <a:xfrm>
            <a:off x="8496928" y="6524594"/>
            <a:ext cx="2856872" cy="369332"/>
          </a:xfrm>
          <a:prstGeom prst="rect">
            <a:avLst/>
          </a:prstGeom>
        </p:spPr>
        <p:txBody>
          <a:bodyPr wrap="none">
            <a:spAutoFit/>
          </a:bodyPr>
          <a:lstStyle/>
          <a:p>
            <a:r>
              <a:rPr lang="en-US" altLang="zh-CN" dirty="0"/>
              <a:t>https://makeavideo.studio/</a:t>
            </a:r>
            <a:endParaRPr lang="zh-CN" altLang="en-US" dirty="0"/>
          </a:p>
        </p:txBody>
      </p:sp>
      <p:pic>
        <p:nvPicPr>
          <p:cNvPr id="6148" name="Picture 4" descr="图片"/>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49918" y="1690688"/>
            <a:ext cx="4803882" cy="483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426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869989" y="1594509"/>
            <a:ext cx="4452022" cy="4487848"/>
            <a:chOff x="3872379" y="1383943"/>
            <a:chExt cx="4452022" cy="4487848"/>
          </a:xfrm>
        </p:grpSpPr>
        <p:sp>
          <p:nvSpPr>
            <p:cNvPr id="3" name="Freeform 5"/>
            <p:cNvSpPr>
              <a:spLocks/>
            </p:cNvSpPr>
            <p:nvPr/>
          </p:nvSpPr>
          <p:spPr bwMode="auto">
            <a:xfrm>
              <a:off x="3872379" y="1383943"/>
              <a:ext cx="2161524" cy="2161524"/>
            </a:xfrm>
            <a:custGeom>
              <a:avLst/>
              <a:gdLst/>
              <a:ahLst/>
              <a:cxnLst>
                <a:cxn ang="0">
                  <a:pos x="673" y="233"/>
                </a:cxn>
                <a:cxn ang="0">
                  <a:pos x="233" y="233"/>
                </a:cxn>
                <a:cxn ang="0">
                  <a:pos x="233" y="673"/>
                </a:cxn>
                <a:cxn ang="0">
                  <a:pos x="0" y="905"/>
                </a:cxn>
                <a:cxn ang="0">
                  <a:pos x="905" y="905"/>
                </a:cxn>
                <a:cxn ang="0">
                  <a:pos x="905" y="0"/>
                </a:cxn>
                <a:cxn ang="0">
                  <a:pos x="673" y="233"/>
                </a:cxn>
              </a:cxnLst>
              <a:rect l="0" t="0" r="r" b="b"/>
              <a:pathLst>
                <a:path w="905" h="905">
                  <a:moveTo>
                    <a:pt x="673" y="233"/>
                  </a:moveTo>
                  <a:lnTo>
                    <a:pt x="233" y="233"/>
                  </a:lnTo>
                  <a:lnTo>
                    <a:pt x="233" y="673"/>
                  </a:lnTo>
                  <a:lnTo>
                    <a:pt x="0" y="905"/>
                  </a:lnTo>
                  <a:lnTo>
                    <a:pt x="905" y="905"/>
                  </a:lnTo>
                  <a:lnTo>
                    <a:pt x="905" y="0"/>
                  </a:lnTo>
                  <a:lnTo>
                    <a:pt x="673" y="233"/>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4" name="Freeform 6"/>
            <p:cNvSpPr>
              <a:spLocks/>
            </p:cNvSpPr>
            <p:nvPr/>
          </p:nvSpPr>
          <p:spPr bwMode="auto">
            <a:xfrm>
              <a:off x="6162877" y="1383943"/>
              <a:ext cx="2161524" cy="2161524"/>
            </a:xfrm>
            <a:custGeom>
              <a:avLst/>
              <a:gdLst/>
              <a:ahLst/>
              <a:cxnLst>
                <a:cxn ang="0">
                  <a:pos x="672" y="673"/>
                </a:cxn>
                <a:cxn ang="0">
                  <a:pos x="672" y="233"/>
                </a:cxn>
                <a:cxn ang="0">
                  <a:pos x="232" y="233"/>
                </a:cxn>
                <a:cxn ang="0">
                  <a:pos x="0" y="0"/>
                </a:cxn>
                <a:cxn ang="0">
                  <a:pos x="0" y="905"/>
                </a:cxn>
                <a:cxn ang="0">
                  <a:pos x="905" y="905"/>
                </a:cxn>
                <a:cxn ang="0">
                  <a:pos x="672" y="673"/>
                </a:cxn>
              </a:cxnLst>
              <a:rect l="0" t="0" r="r" b="b"/>
              <a:pathLst>
                <a:path w="905" h="905">
                  <a:moveTo>
                    <a:pt x="672" y="673"/>
                  </a:moveTo>
                  <a:lnTo>
                    <a:pt x="672" y="233"/>
                  </a:lnTo>
                  <a:lnTo>
                    <a:pt x="232" y="233"/>
                  </a:lnTo>
                  <a:lnTo>
                    <a:pt x="0" y="0"/>
                  </a:lnTo>
                  <a:lnTo>
                    <a:pt x="0" y="905"/>
                  </a:lnTo>
                  <a:lnTo>
                    <a:pt x="905" y="905"/>
                  </a:lnTo>
                  <a:lnTo>
                    <a:pt x="672" y="673"/>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5" name="Freeform 7"/>
            <p:cNvSpPr>
              <a:spLocks/>
            </p:cNvSpPr>
            <p:nvPr/>
          </p:nvSpPr>
          <p:spPr bwMode="auto">
            <a:xfrm>
              <a:off x="3872379" y="3710267"/>
              <a:ext cx="2161524" cy="2161524"/>
            </a:xfrm>
            <a:custGeom>
              <a:avLst/>
              <a:gdLst/>
              <a:ahLst/>
              <a:cxnLst>
                <a:cxn ang="0">
                  <a:pos x="0" y="0"/>
                </a:cxn>
                <a:cxn ang="0">
                  <a:pos x="233" y="232"/>
                </a:cxn>
                <a:cxn ang="0">
                  <a:pos x="233" y="672"/>
                </a:cxn>
                <a:cxn ang="0">
                  <a:pos x="673" y="672"/>
                </a:cxn>
                <a:cxn ang="0">
                  <a:pos x="905" y="905"/>
                </a:cxn>
                <a:cxn ang="0">
                  <a:pos x="905" y="0"/>
                </a:cxn>
                <a:cxn ang="0">
                  <a:pos x="0" y="0"/>
                </a:cxn>
              </a:cxnLst>
              <a:rect l="0" t="0" r="r" b="b"/>
              <a:pathLst>
                <a:path w="905" h="905">
                  <a:moveTo>
                    <a:pt x="0" y="0"/>
                  </a:moveTo>
                  <a:lnTo>
                    <a:pt x="233" y="232"/>
                  </a:lnTo>
                  <a:lnTo>
                    <a:pt x="233" y="672"/>
                  </a:lnTo>
                  <a:lnTo>
                    <a:pt x="673" y="672"/>
                  </a:lnTo>
                  <a:lnTo>
                    <a:pt x="905" y="905"/>
                  </a:lnTo>
                  <a:lnTo>
                    <a:pt x="905" y="0"/>
                  </a:lnTo>
                  <a:lnTo>
                    <a:pt x="0" y="0"/>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6" name="Freeform 8"/>
            <p:cNvSpPr>
              <a:spLocks/>
            </p:cNvSpPr>
            <p:nvPr/>
          </p:nvSpPr>
          <p:spPr bwMode="auto">
            <a:xfrm>
              <a:off x="6162877" y="3710267"/>
              <a:ext cx="2161524" cy="2161524"/>
            </a:xfrm>
            <a:custGeom>
              <a:avLst/>
              <a:gdLst/>
              <a:ahLst/>
              <a:cxnLst>
                <a:cxn ang="0">
                  <a:pos x="0" y="0"/>
                </a:cxn>
                <a:cxn ang="0">
                  <a:pos x="0" y="905"/>
                </a:cxn>
                <a:cxn ang="0">
                  <a:pos x="232" y="672"/>
                </a:cxn>
                <a:cxn ang="0">
                  <a:pos x="672" y="672"/>
                </a:cxn>
                <a:cxn ang="0">
                  <a:pos x="672" y="232"/>
                </a:cxn>
                <a:cxn ang="0">
                  <a:pos x="905" y="0"/>
                </a:cxn>
                <a:cxn ang="0">
                  <a:pos x="0" y="0"/>
                </a:cxn>
              </a:cxnLst>
              <a:rect l="0" t="0" r="r" b="b"/>
              <a:pathLst>
                <a:path w="905" h="905">
                  <a:moveTo>
                    <a:pt x="0" y="0"/>
                  </a:moveTo>
                  <a:lnTo>
                    <a:pt x="0" y="905"/>
                  </a:lnTo>
                  <a:lnTo>
                    <a:pt x="232" y="672"/>
                  </a:lnTo>
                  <a:lnTo>
                    <a:pt x="672" y="672"/>
                  </a:lnTo>
                  <a:lnTo>
                    <a:pt x="672" y="232"/>
                  </a:lnTo>
                  <a:lnTo>
                    <a:pt x="905" y="0"/>
                  </a:lnTo>
                  <a:lnTo>
                    <a:pt x="0" y="0"/>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nvGrpSpPr>
            <p:cNvPr id="7" name="Group 44"/>
            <p:cNvGrpSpPr/>
            <p:nvPr/>
          </p:nvGrpSpPr>
          <p:grpSpPr>
            <a:xfrm>
              <a:off x="4569798" y="4627422"/>
              <a:ext cx="527842" cy="535007"/>
              <a:chOff x="3557588" y="3654425"/>
              <a:chExt cx="350838" cy="355600"/>
            </a:xfrm>
          </p:grpSpPr>
          <p:sp>
            <p:nvSpPr>
              <p:cNvPr id="20" name="Freeform 9"/>
              <p:cNvSpPr>
                <a:spLocks noEditPoints="1"/>
              </p:cNvSpPr>
              <p:nvPr/>
            </p:nvSpPr>
            <p:spPr bwMode="auto">
              <a:xfrm>
                <a:off x="3619501" y="3654425"/>
                <a:ext cx="288925" cy="163513"/>
              </a:xfrm>
              <a:custGeom>
                <a:avLst/>
                <a:gdLst/>
                <a:ahLst/>
                <a:cxnLst>
                  <a:cxn ang="0">
                    <a:pos x="40" y="55"/>
                  </a:cxn>
                  <a:cxn ang="0">
                    <a:pos x="41" y="55"/>
                  </a:cxn>
                  <a:cxn ang="0">
                    <a:pos x="95" y="55"/>
                  </a:cxn>
                  <a:cxn ang="0">
                    <a:pos x="97" y="55"/>
                  </a:cxn>
                  <a:cxn ang="0">
                    <a:pos x="97" y="53"/>
                  </a:cxn>
                  <a:cxn ang="0">
                    <a:pos x="78" y="15"/>
                  </a:cxn>
                  <a:cxn ang="0">
                    <a:pos x="38" y="0"/>
                  </a:cxn>
                  <a:cxn ang="0">
                    <a:pos x="1" y="13"/>
                  </a:cxn>
                  <a:cxn ang="0">
                    <a:pos x="0" y="15"/>
                  </a:cxn>
                  <a:cxn ang="0">
                    <a:pos x="1" y="16"/>
                  </a:cxn>
                  <a:cxn ang="0">
                    <a:pos x="40" y="55"/>
                  </a:cxn>
                  <a:cxn ang="0">
                    <a:pos x="32" y="34"/>
                  </a:cxn>
                  <a:cxn ang="0">
                    <a:pos x="48" y="11"/>
                  </a:cxn>
                  <a:cxn ang="0">
                    <a:pos x="53" y="12"/>
                  </a:cxn>
                  <a:cxn ang="0">
                    <a:pos x="36" y="38"/>
                  </a:cxn>
                  <a:cxn ang="0">
                    <a:pos x="32" y="34"/>
                  </a:cxn>
                  <a:cxn ang="0">
                    <a:pos x="38" y="10"/>
                  </a:cxn>
                  <a:cxn ang="0">
                    <a:pos x="40" y="10"/>
                  </a:cxn>
                  <a:cxn ang="0">
                    <a:pos x="27" y="29"/>
                  </a:cxn>
                  <a:cxn ang="0">
                    <a:pos x="23" y="25"/>
                  </a:cxn>
                  <a:cxn ang="0">
                    <a:pos x="33" y="10"/>
                  </a:cxn>
                  <a:cxn ang="0">
                    <a:pos x="38" y="10"/>
                  </a:cxn>
                  <a:cxn ang="0">
                    <a:pos x="23" y="12"/>
                  </a:cxn>
                  <a:cxn ang="0">
                    <a:pos x="18" y="19"/>
                  </a:cxn>
                  <a:cxn ang="0">
                    <a:pos x="14" y="16"/>
                  </a:cxn>
                  <a:cxn ang="0">
                    <a:pos x="21" y="13"/>
                  </a:cxn>
                  <a:cxn ang="0">
                    <a:pos x="23" y="12"/>
                  </a:cxn>
                  <a:cxn ang="0">
                    <a:pos x="69" y="46"/>
                  </a:cxn>
                  <a:cxn ang="0">
                    <a:pos x="79" y="31"/>
                  </a:cxn>
                  <a:cxn ang="0">
                    <a:pos x="81" y="34"/>
                  </a:cxn>
                  <a:cxn ang="0">
                    <a:pos x="73" y="46"/>
                  </a:cxn>
                  <a:cxn ang="0">
                    <a:pos x="69" y="46"/>
                  </a:cxn>
                  <a:cxn ang="0">
                    <a:pos x="82" y="46"/>
                  </a:cxn>
                  <a:cxn ang="0">
                    <a:pos x="85" y="41"/>
                  </a:cxn>
                  <a:cxn ang="0">
                    <a:pos x="86" y="46"/>
                  </a:cxn>
                  <a:cxn ang="0">
                    <a:pos x="82" y="46"/>
                  </a:cxn>
                  <a:cxn ang="0">
                    <a:pos x="54" y="46"/>
                  </a:cxn>
                  <a:cxn ang="0">
                    <a:pos x="70" y="22"/>
                  </a:cxn>
                  <a:cxn ang="0">
                    <a:pos x="72" y="23"/>
                  </a:cxn>
                  <a:cxn ang="0">
                    <a:pos x="74" y="25"/>
                  </a:cxn>
                  <a:cxn ang="0">
                    <a:pos x="60" y="46"/>
                  </a:cxn>
                  <a:cxn ang="0">
                    <a:pos x="54" y="46"/>
                  </a:cxn>
                  <a:cxn ang="0">
                    <a:pos x="46" y="46"/>
                  </a:cxn>
                  <a:cxn ang="0">
                    <a:pos x="44" y="46"/>
                  </a:cxn>
                  <a:cxn ang="0">
                    <a:pos x="41" y="43"/>
                  </a:cxn>
                  <a:cxn ang="0">
                    <a:pos x="60" y="15"/>
                  </a:cxn>
                  <a:cxn ang="0">
                    <a:pos x="65" y="17"/>
                  </a:cxn>
                  <a:cxn ang="0">
                    <a:pos x="46" y="46"/>
                  </a:cxn>
                  <a:cxn ang="0">
                    <a:pos x="46" y="46"/>
                  </a:cxn>
                  <a:cxn ang="0">
                    <a:pos x="46" y="46"/>
                  </a:cxn>
                </a:cxnLst>
                <a:rect l="0" t="0" r="r" b="b"/>
                <a:pathLst>
                  <a:path w="97" h="55">
                    <a:moveTo>
                      <a:pt x="40" y="55"/>
                    </a:moveTo>
                    <a:cubicBezTo>
                      <a:pt x="40" y="55"/>
                      <a:pt x="40" y="55"/>
                      <a:pt x="41" y="55"/>
                    </a:cubicBezTo>
                    <a:cubicBezTo>
                      <a:pt x="95" y="55"/>
                      <a:pt x="95" y="55"/>
                      <a:pt x="95" y="55"/>
                    </a:cubicBezTo>
                    <a:cubicBezTo>
                      <a:pt x="96" y="55"/>
                      <a:pt x="96" y="55"/>
                      <a:pt x="97" y="55"/>
                    </a:cubicBezTo>
                    <a:cubicBezTo>
                      <a:pt x="97" y="54"/>
                      <a:pt x="97" y="54"/>
                      <a:pt x="97" y="53"/>
                    </a:cubicBezTo>
                    <a:cubicBezTo>
                      <a:pt x="96" y="39"/>
                      <a:pt x="89" y="25"/>
                      <a:pt x="78" y="15"/>
                    </a:cubicBezTo>
                    <a:cubicBezTo>
                      <a:pt x="67" y="6"/>
                      <a:pt x="53" y="0"/>
                      <a:pt x="38" y="0"/>
                    </a:cubicBezTo>
                    <a:cubicBezTo>
                      <a:pt x="25" y="0"/>
                      <a:pt x="12" y="5"/>
                      <a:pt x="1" y="13"/>
                    </a:cubicBezTo>
                    <a:cubicBezTo>
                      <a:pt x="1" y="14"/>
                      <a:pt x="0" y="14"/>
                      <a:pt x="0" y="15"/>
                    </a:cubicBezTo>
                    <a:cubicBezTo>
                      <a:pt x="0" y="15"/>
                      <a:pt x="1" y="16"/>
                      <a:pt x="1" y="16"/>
                    </a:cubicBezTo>
                    <a:lnTo>
                      <a:pt x="40" y="55"/>
                    </a:lnTo>
                    <a:close/>
                    <a:moveTo>
                      <a:pt x="32" y="34"/>
                    </a:moveTo>
                    <a:cubicBezTo>
                      <a:pt x="48" y="11"/>
                      <a:pt x="48" y="11"/>
                      <a:pt x="48" y="11"/>
                    </a:cubicBezTo>
                    <a:cubicBezTo>
                      <a:pt x="50" y="11"/>
                      <a:pt x="51" y="12"/>
                      <a:pt x="53" y="12"/>
                    </a:cubicBezTo>
                    <a:cubicBezTo>
                      <a:pt x="36" y="38"/>
                      <a:pt x="36" y="38"/>
                      <a:pt x="36" y="38"/>
                    </a:cubicBezTo>
                    <a:lnTo>
                      <a:pt x="32" y="34"/>
                    </a:lnTo>
                    <a:close/>
                    <a:moveTo>
                      <a:pt x="38" y="10"/>
                    </a:moveTo>
                    <a:cubicBezTo>
                      <a:pt x="39" y="10"/>
                      <a:pt x="39" y="10"/>
                      <a:pt x="40" y="10"/>
                    </a:cubicBezTo>
                    <a:cubicBezTo>
                      <a:pt x="27" y="29"/>
                      <a:pt x="27" y="29"/>
                      <a:pt x="27" y="29"/>
                    </a:cubicBezTo>
                    <a:cubicBezTo>
                      <a:pt x="23" y="25"/>
                      <a:pt x="23" y="25"/>
                      <a:pt x="23" y="25"/>
                    </a:cubicBezTo>
                    <a:cubicBezTo>
                      <a:pt x="33" y="10"/>
                      <a:pt x="33" y="10"/>
                      <a:pt x="33" y="10"/>
                    </a:cubicBezTo>
                    <a:cubicBezTo>
                      <a:pt x="35" y="10"/>
                      <a:pt x="37" y="10"/>
                      <a:pt x="38" y="10"/>
                    </a:cubicBezTo>
                    <a:close/>
                    <a:moveTo>
                      <a:pt x="23" y="12"/>
                    </a:moveTo>
                    <a:cubicBezTo>
                      <a:pt x="18" y="19"/>
                      <a:pt x="18" y="19"/>
                      <a:pt x="18" y="19"/>
                    </a:cubicBezTo>
                    <a:cubicBezTo>
                      <a:pt x="14" y="16"/>
                      <a:pt x="14" y="16"/>
                      <a:pt x="14" y="16"/>
                    </a:cubicBezTo>
                    <a:cubicBezTo>
                      <a:pt x="16" y="15"/>
                      <a:pt x="19" y="14"/>
                      <a:pt x="21" y="13"/>
                    </a:cubicBezTo>
                    <a:cubicBezTo>
                      <a:pt x="22" y="13"/>
                      <a:pt x="22" y="12"/>
                      <a:pt x="23" y="12"/>
                    </a:cubicBezTo>
                    <a:close/>
                    <a:moveTo>
                      <a:pt x="69" y="46"/>
                    </a:moveTo>
                    <a:cubicBezTo>
                      <a:pt x="79" y="31"/>
                      <a:pt x="79" y="31"/>
                      <a:pt x="79" y="31"/>
                    </a:cubicBezTo>
                    <a:cubicBezTo>
                      <a:pt x="80" y="32"/>
                      <a:pt x="80" y="33"/>
                      <a:pt x="81" y="34"/>
                    </a:cubicBezTo>
                    <a:cubicBezTo>
                      <a:pt x="73" y="46"/>
                      <a:pt x="73" y="46"/>
                      <a:pt x="73" y="46"/>
                    </a:cubicBezTo>
                    <a:lnTo>
                      <a:pt x="69" y="46"/>
                    </a:lnTo>
                    <a:close/>
                    <a:moveTo>
                      <a:pt x="82" y="46"/>
                    </a:moveTo>
                    <a:cubicBezTo>
                      <a:pt x="85" y="41"/>
                      <a:pt x="85" y="41"/>
                      <a:pt x="85" y="41"/>
                    </a:cubicBezTo>
                    <a:cubicBezTo>
                      <a:pt x="85" y="43"/>
                      <a:pt x="86" y="44"/>
                      <a:pt x="86" y="46"/>
                    </a:cubicBezTo>
                    <a:lnTo>
                      <a:pt x="82" y="46"/>
                    </a:lnTo>
                    <a:close/>
                    <a:moveTo>
                      <a:pt x="54" y="46"/>
                    </a:moveTo>
                    <a:cubicBezTo>
                      <a:pt x="70" y="22"/>
                      <a:pt x="70" y="22"/>
                      <a:pt x="70" y="22"/>
                    </a:cubicBezTo>
                    <a:cubicBezTo>
                      <a:pt x="71" y="22"/>
                      <a:pt x="71" y="22"/>
                      <a:pt x="72" y="23"/>
                    </a:cubicBezTo>
                    <a:cubicBezTo>
                      <a:pt x="73" y="24"/>
                      <a:pt x="73" y="24"/>
                      <a:pt x="74" y="25"/>
                    </a:cubicBezTo>
                    <a:cubicBezTo>
                      <a:pt x="60" y="46"/>
                      <a:pt x="60" y="46"/>
                      <a:pt x="60" y="46"/>
                    </a:cubicBezTo>
                    <a:lnTo>
                      <a:pt x="54" y="46"/>
                    </a:lnTo>
                    <a:close/>
                    <a:moveTo>
                      <a:pt x="46" y="46"/>
                    </a:moveTo>
                    <a:cubicBezTo>
                      <a:pt x="44" y="46"/>
                      <a:pt x="44" y="46"/>
                      <a:pt x="44" y="46"/>
                    </a:cubicBezTo>
                    <a:cubicBezTo>
                      <a:pt x="41" y="43"/>
                      <a:pt x="41" y="43"/>
                      <a:pt x="41" y="43"/>
                    </a:cubicBezTo>
                    <a:cubicBezTo>
                      <a:pt x="60" y="15"/>
                      <a:pt x="60" y="15"/>
                      <a:pt x="60" y="15"/>
                    </a:cubicBezTo>
                    <a:cubicBezTo>
                      <a:pt x="62" y="16"/>
                      <a:pt x="63" y="16"/>
                      <a:pt x="65" y="17"/>
                    </a:cubicBezTo>
                    <a:lnTo>
                      <a:pt x="46" y="46"/>
                    </a:lnTo>
                    <a:close/>
                    <a:moveTo>
                      <a:pt x="46" y="46"/>
                    </a:moveTo>
                    <a:cubicBezTo>
                      <a:pt x="46" y="46"/>
                      <a:pt x="46" y="46"/>
                      <a:pt x="46" y="4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21" name="Freeform 10"/>
              <p:cNvSpPr>
                <a:spLocks noEditPoints="1"/>
              </p:cNvSpPr>
              <p:nvPr/>
            </p:nvSpPr>
            <p:spPr bwMode="auto">
              <a:xfrm>
                <a:off x="3557588" y="3719513"/>
                <a:ext cx="157163" cy="254000"/>
              </a:xfrm>
              <a:custGeom>
                <a:avLst/>
                <a:gdLst/>
                <a:ahLst/>
                <a:cxnLst>
                  <a:cxn ang="0">
                    <a:pos x="53" y="37"/>
                  </a:cxn>
                  <a:cxn ang="0">
                    <a:pos x="16" y="0"/>
                  </a:cxn>
                  <a:cxn ang="0">
                    <a:pos x="14" y="0"/>
                  </a:cxn>
                  <a:cxn ang="0">
                    <a:pos x="13" y="0"/>
                  </a:cxn>
                  <a:cxn ang="0">
                    <a:pos x="0" y="38"/>
                  </a:cxn>
                  <a:cxn ang="0">
                    <a:pos x="23" y="85"/>
                  </a:cxn>
                  <a:cxn ang="0">
                    <a:pos x="24" y="85"/>
                  </a:cxn>
                  <a:cxn ang="0">
                    <a:pos x="24" y="85"/>
                  </a:cxn>
                  <a:cxn ang="0">
                    <a:pos x="26" y="84"/>
                  </a:cxn>
                  <a:cxn ang="0">
                    <a:pos x="53" y="40"/>
                  </a:cxn>
                  <a:cxn ang="0">
                    <a:pos x="53" y="37"/>
                  </a:cxn>
                  <a:cxn ang="0">
                    <a:pos x="42" y="40"/>
                  </a:cxn>
                  <a:cxn ang="0">
                    <a:pos x="22" y="71"/>
                  </a:cxn>
                  <a:cxn ang="0">
                    <a:pos x="15" y="60"/>
                  </a:cxn>
                  <a:cxn ang="0">
                    <a:pos x="9" y="38"/>
                  </a:cxn>
                  <a:cxn ang="0">
                    <a:pos x="12" y="20"/>
                  </a:cxn>
                  <a:cxn ang="0">
                    <a:pos x="16" y="14"/>
                  </a:cxn>
                  <a:cxn ang="0">
                    <a:pos x="42" y="40"/>
                  </a:cxn>
                  <a:cxn ang="0">
                    <a:pos x="42" y="40"/>
                  </a:cxn>
                  <a:cxn ang="0">
                    <a:pos x="42" y="40"/>
                  </a:cxn>
                </a:cxnLst>
                <a:rect l="0" t="0" r="r" b="b"/>
                <a:pathLst>
                  <a:path w="53" h="85">
                    <a:moveTo>
                      <a:pt x="53" y="37"/>
                    </a:moveTo>
                    <a:cubicBezTo>
                      <a:pt x="16" y="0"/>
                      <a:pt x="16" y="0"/>
                      <a:pt x="16" y="0"/>
                    </a:cubicBezTo>
                    <a:cubicBezTo>
                      <a:pt x="15" y="0"/>
                      <a:pt x="15" y="0"/>
                      <a:pt x="14" y="0"/>
                    </a:cubicBezTo>
                    <a:cubicBezTo>
                      <a:pt x="14" y="0"/>
                      <a:pt x="13" y="0"/>
                      <a:pt x="13" y="0"/>
                    </a:cubicBezTo>
                    <a:cubicBezTo>
                      <a:pt x="5" y="11"/>
                      <a:pt x="0" y="24"/>
                      <a:pt x="0" y="38"/>
                    </a:cubicBezTo>
                    <a:cubicBezTo>
                      <a:pt x="0" y="56"/>
                      <a:pt x="8" y="73"/>
                      <a:pt x="23" y="85"/>
                    </a:cubicBezTo>
                    <a:cubicBezTo>
                      <a:pt x="23" y="85"/>
                      <a:pt x="24" y="85"/>
                      <a:pt x="24" y="85"/>
                    </a:cubicBezTo>
                    <a:cubicBezTo>
                      <a:pt x="24" y="85"/>
                      <a:pt x="24" y="85"/>
                      <a:pt x="24" y="85"/>
                    </a:cubicBezTo>
                    <a:cubicBezTo>
                      <a:pt x="25" y="85"/>
                      <a:pt x="25" y="85"/>
                      <a:pt x="26" y="84"/>
                    </a:cubicBezTo>
                    <a:cubicBezTo>
                      <a:pt x="53" y="40"/>
                      <a:pt x="53" y="40"/>
                      <a:pt x="53" y="40"/>
                    </a:cubicBezTo>
                    <a:cubicBezTo>
                      <a:pt x="53" y="39"/>
                      <a:pt x="53" y="38"/>
                      <a:pt x="53" y="37"/>
                    </a:cubicBezTo>
                    <a:close/>
                    <a:moveTo>
                      <a:pt x="42" y="40"/>
                    </a:moveTo>
                    <a:cubicBezTo>
                      <a:pt x="22" y="71"/>
                      <a:pt x="22" y="71"/>
                      <a:pt x="22" y="71"/>
                    </a:cubicBezTo>
                    <a:cubicBezTo>
                      <a:pt x="19" y="68"/>
                      <a:pt x="17" y="64"/>
                      <a:pt x="15" y="60"/>
                    </a:cubicBezTo>
                    <a:cubicBezTo>
                      <a:pt x="11" y="53"/>
                      <a:pt x="9" y="46"/>
                      <a:pt x="9" y="38"/>
                    </a:cubicBezTo>
                    <a:cubicBezTo>
                      <a:pt x="9" y="32"/>
                      <a:pt x="10" y="26"/>
                      <a:pt x="12" y="20"/>
                    </a:cubicBezTo>
                    <a:cubicBezTo>
                      <a:pt x="13" y="18"/>
                      <a:pt x="14" y="16"/>
                      <a:pt x="16" y="14"/>
                    </a:cubicBezTo>
                    <a:lnTo>
                      <a:pt x="42" y="40"/>
                    </a:lnTo>
                    <a:close/>
                    <a:moveTo>
                      <a:pt x="42" y="40"/>
                    </a:moveTo>
                    <a:cubicBezTo>
                      <a:pt x="42" y="40"/>
                      <a:pt x="42" y="40"/>
                      <a:pt x="42" y="4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22" name="Freeform 11"/>
              <p:cNvSpPr>
                <a:spLocks noEditPoints="1"/>
              </p:cNvSpPr>
              <p:nvPr/>
            </p:nvSpPr>
            <p:spPr bwMode="auto">
              <a:xfrm>
                <a:off x="3656013" y="3844925"/>
                <a:ext cx="252413" cy="165100"/>
              </a:xfrm>
              <a:custGeom>
                <a:avLst/>
                <a:gdLst/>
                <a:ahLst/>
                <a:cxnLst>
                  <a:cxn ang="0">
                    <a:pos x="83" y="0"/>
                  </a:cxn>
                  <a:cxn ang="0">
                    <a:pos x="30" y="0"/>
                  </a:cxn>
                  <a:cxn ang="0">
                    <a:pos x="28" y="1"/>
                  </a:cxn>
                  <a:cxn ang="0">
                    <a:pos x="0" y="47"/>
                  </a:cxn>
                  <a:cxn ang="0">
                    <a:pos x="0" y="48"/>
                  </a:cxn>
                  <a:cxn ang="0">
                    <a:pos x="1" y="49"/>
                  </a:cxn>
                  <a:cxn ang="0">
                    <a:pos x="26" y="55"/>
                  </a:cxn>
                  <a:cxn ang="0">
                    <a:pos x="66" y="40"/>
                  </a:cxn>
                  <a:cxn ang="0">
                    <a:pos x="85" y="2"/>
                  </a:cxn>
                  <a:cxn ang="0">
                    <a:pos x="85" y="1"/>
                  </a:cxn>
                  <a:cxn ang="0">
                    <a:pos x="83" y="0"/>
                  </a:cxn>
                  <a:cxn ang="0">
                    <a:pos x="83" y="0"/>
                  </a:cxn>
                  <a:cxn ang="0">
                    <a:pos x="83" y="0"/>
                  </a:cxn>
                </a:cxnLst>
                <a:rect l="0" t="0" r="r" b="b"/>
                <a:pathLst>
                  <a:path w="85" h="55">
                    <a:moveTo>
                      <a:pt x="83" y="0"/>
                    </a:moveTo>
                    <a:cubicBezTo>
                      <a:pt x="30" y="0"/>
                      <a:pt x="30" y="0"/>
                      <a:pt x="30" y="0"/>
                    </a:cubicBezTo>
                    <a:cubicBezTo>
                      <a:pt x="29" y="0"/>
                      <a:pt x="29" y="0"/>
                      <a:pt x="28" y="1"/>
                    </a:cubicBezTo>
                    <a:cubicBezTo>
                      <a:pt x="0" y="47"/>
                      <a:pt x="0" y="47"/>
                      <a:pt x="0" y="47"/>
                    </a:cubicBezTo>
                    <a:cubicBezTo>
                      <a:pt x="0" y="47"/>
                      <a:pt x="0" y="48"/>
                      <a:pt x="0" y="48"/>
                    </a:cubicBezTo>
                    <a:cubicBezTo>
                      <a:pt x="0" y="49"/>
                      <a:pt x="0" y="49"/>
                      <a:pt x="1" y="49"/>
                    </a:cubicBezTo>
                    <a:cubicBezTo>
                      <a:pt x="9" y="53"/>
                      <a:pt x="17" y="55"/>
                      <a:pt x="26" y="55"/>
                    </a:cubicBezTo>
                    <a:cubicBezTo>
                      <a:pt x="41" y="55"/>
                      <a:pt x="55" y="50"/>
                      <a:pt x="66" y="40"/>
                    </a:cubicBezTo>
                    <a:cubicBezTo>
                      <a:pt x="77" y="30"/>
                      <a:pt x="84" y="17"/>
                      <a:pt x="85" y="2"/>
                    </a:cubicBezTo>
                    <a:cubicBezTo>
                      <a:pt x="85" y="2"/>
                      <a:pt x="85" y="1"/>
                      <a:pt x="85" y="1"/>
                    </a:cubicBezTo>
                    <a:cubicBezTo>
                      <a:pt x="84" y="0"/>
                      <a:pt x="84" y="0"/>
                      <a:pt x="83" y="0"/>
                    </a:cubicBezTo>
                    <a:close/>
                    <a:moveTo>
                      <a:pt x="83" y="0"/>
                    </a:moveTo>
                    <a:cubicBezTo>
                      <a:pt x="83" y="0"/>
                      <a:pt x="83" y="0"/>
                      <a:pt x="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grpSp>
          <p:nvGrpSpPr>
            <p:cNvPr id="8" name="Group 48"/>
            <p:cNvGrpSpPr/>
            <p:nvPr/>
          </p:nvGrpSpPr>
          <p:grpSpPr>
            <a:xfrm>
              <a:off x="7025097" y="2098082"/>
              <a:ext cx="606660" cy="539784"/>
              <a:chOff x="5189538" y="1973263"/>
              <a:chExt cx="403225" cy="358775"/>
            </a:xfrm>
          </p:grpSpPr>
          <p:sp>
            <p:nvSpPr>
              <p:cNvPr id="18" name="Freeform 12"/>
              <p:cNvSpPr>
                <a:spLocks noEditPoints="1"/>
              </p:cNvSpPr>
              <p:nvPr/>
            </p:nvSpPr>
            <p:spPr bwMode="auto">
              <a:xfrm>
                <a:off x="5310188" y="1973263"/>
                <a:ext cx="282575" cy="260350"/>
              </a:xfrm>
              <a:custGeom>
                <a:avLst/>
                <a:gdLst/>
                <a:ahLst/>
                <a:cxnLst>
                  <a:cxn ang="0">
                    <a:pos x="3" y="23"/>
                  </a:cxn>
                  <a:cxn ang="0">
                    <a:pos x="13" y="25"/>
                  </a:cxn>
                  <a:cxn ang="0">
                    <a:pos x="54" y="33"/>
                  </a:cxn>
                  <a:cxn ang="0">
                    <a:pos x="65" y="55"/>
                  </a:cxn>
                  <a:cxn ang="0">
                    <a:pos x="61" y="52"/>
                  </a:cxn>
                  <a:cxn ang="0">
                    <a:pos x="56" y="52"/>
                  </a:cxn>
                  <a:cxn ang="0">
                    <a:pos x="55" y="57"/>
                  </a:cxn>
                  <a:cxn ang="0">
                    <a:pos x="65" y="85"/>
                  </a:cxn>
                  <a:cxn ang="0">
                    <a:pos x="68" y="87"/>
                  </a:cxn>
                  <a:cxn ang="0">
                    <a:pos x="72" y="86"/>
                  </a:cxn>
                  <a:cxn ang="0">
                    <a:pos x="93" y="65"/>
                  </a:cxn>
                  <a:cxn ang="0">
                    <a:pos x="94" y="60"/>
                  </a:cxn>
                  <a:cxn ang="0">
                    <a:pos x="90" y="58"/>
                  </a:cxn>
                  <a:cxn ang="0">
                    <a:pos x="83" y="60"/>
                  </a:cxn>
                  <a:cxn ang="0">
                    <a:pos x="67" y="21"/>
                  </a:cxn>
                  <a:cxn ang="0">
                    <a:pos x="6" y="9"/>
                  </a:cxn>
                  <a:cxn ang="0">
                    <a:pos x="1" y="15"/>
                  </a:cxn>
                  <a:cxn ang="0">
                    <a:pos x="3" y="23"/>
                  </a:cxn>
                  <a:cxn ang="0">
                    <a:pos x="3" y="23"/>
                  </a:cxn>
                  <a:cxn ang="0">
                    <a:pos x="3" y="23"/>
                  </a:cxn>
                </a:cxnLst>
                <a:rect l="0" t="0" r="r" b="b"/>
                <a:pathLst>
                  <a:path w="95" h="87">
                    <a:moveTo>
                      <a:pt x="3" y="23"/>
                    </a:moveTo>
                    <a:cubicBezTo>
                      <a:pt x="6" y="26"/>
                      <a:pt x="10" y="27"/>
                      <a:pt x="13" y="25"/>
                    </a:cubicBezTo>
                    <a:cubicBezTo>
                      <a:pt x="27" y="20"/>
                      <a:pt x="43" y="22"/>
                      <a:pt x="54" y="33"/>
                    </a:cubicBezTo>
                    <a:cubicBezTo>
                      <a:pt x="60" y="39"/>
                      <a:pt x="64" y="47"/>
                      <a:pt x="65" y="55"/>
                    </a:cubicBezTo>
                    <a:cubicBezTo>
                      <a:pt x="61" y="52"/>
                      <a:pt x="61" y="52"/>
                      <a:pt x="61" y="52"/>
                    </a:cubicBezTo>
                    <a:cubicBezTo>
                      <a:pt x="59" y="51"/>
                      <a:pt x="57" y="51"/>
                      <a:pt x="56" y="52"/>
                    </a:cubicBezTo>
                    <a:cubicBezTo>
                      <a:pt x="55" y="53"/>
                      <a:pt x="54" y="55"/>
                      <a:pt x="55" y="57"/>
                    </a:cubicBezTo>
                    <a:cubicBezTo>
                      <a:pt x="65" y="85"/>
                      <a:pt x="65" y="85"/>
                      <a:pt x="65" y="85"/>
                    </a:cubicBezTo>
                    <a:cubicBezTo>
                      <a:pt x="66" y="86"/>
                      <a:pt x="67" y="87"/>
                      <a:pt x="68" y="87"/>
                    </a:cubicBezTo>
                    <a:cubicBezTo>
                      <a:pt x="69" y="87"/>
                      <a:pt x="71" y="87"/>
                      <a:pt x="72" y="86"/>
                    </a:cubicBezTo>
                    <a:cubicBezTo>
                      <a:pt x="93" y="65"/>
                      <a:pt x="93" y="65"/>
                      <a:pt x="93" y="65"/>
                    </a:cubicBezTo>
                    <a:cubicBezTo>
                      <a:pt x="94" y="64"/>
                      <a:pt x="95" y="62"/>
                      <a:pt x="94" y="60"/>
                    </a:cubicBezTo>
                    <a:cubicBezTo>
                      <a:pt x="93" y="59"/>
                      <a:pt x="91" y="58"/>
                      <a:pt x="90" y="58"/>
                    </a:cubicBezTo>
                    <a:cubicBezTo>
                      <a:pt x="83" y="60"/>
                      <a:pt x="83" y="60"/>
                      <a:pt x="83" y="60"/>
                    </a:cubicBezTo>
                    <a:cubicBezTo>
                      <a:pt x="83" y="46"/>
                      <a:pt x="77" y="31"/>
                      <a:pt x="67" y="21"/>
                    </a:cubicBezTo>
                    <a:cubicBezTo>
                      <a:pt x="50" y="4"/>
                      <a:pt x="26" y="0"/>
                      <a:pt x="6" y="9"/>
                    </a:cubicBezTo>
                    <a:cubicBezTo>
                      <a:pt x="4" y="10"/>
                      <a:pt x="1" y="12"/>
                      <a:pt x="1" y="15"/>
                    </a:cubicBezTo>
                    <a:cubicBezTo>
                      <a:pt x="0" y="18"/>
                      <a:pt x="1" y="21"/>
                      <a:pt x="3" y="23"/>
                    </a:cubicBezTo>
                    <a:close/>
                    <a:moveTo>
                      <a:pt x="3" y="23"/>
                    </a:moveTo>
                    <a:cubicBezTo>
                      <a:pt x="3" y="23"/>
                      <a:pt x="3" y="23"/>
                      <a:pt x="3" y="2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9" name="Freeform 13"/>
              <p:cNvSpPr>
                <a:spLocks noEditPoints="1"/>
              </p:cNvSpPr>
              <p:nvPr/>
            </p:nvSpPr>
            <p:spPr bwMode="auto">
              <a:xfrm>
                <a:off x="5189538" y="2071688"/>
                <a:ext cx="280988" cy="260350"/>
              </a:xfrm>
              <a:custGeom>
                <a:avLst/>
                <a:gdLst/>
                <a:ahLst/>
                <a:cxnLst>
                  <a:cxn ang="0">
                    <a:pos x="94" y="72"/>
                  </a:cxn>
                  <a:cxn ang="0">
                    <a:pos x="91" y="64"/>
                  </a:cxn>
                  <a:cxn ang="0">
                    <a:pos x="82" y="62"/>
                  </a:cxn>
                  <a:cxn ang="0">
                    <a:pos x="41" y="54"/>
                  </a:cxn>
                  <a:cxn ang="0">
                    <a:pos x="30" y="32"/>
                  </a:cxn>
                  <a:cxn ang="0">
                    <a:pos x="34" y="35"/>
                  </a:cxn>
                  <a:cxn ang="0">
                    <a:pos x="39" y="35"/>
                  </a:cxn>
                  <a:cxn ang="0">
                    <a:pos x="40" y="31"/>
                  </a:cxn>
                  <a:cxn ang="0">
                    <a:pos x="29" y="2"/>
                  </a:cxn>
                  <a:cxn ang="0">
                    <a:pos x="26" y="0"/>
                  </a:cxn>
                  <a:cxn ang="0">
                    <a:pos x="23" y="1"/>
                  </a:cxn>
                  <a:cxn ang="0">
                    <a:pos x="1" y="22"/>
                  </a:cxn>
                  <a:cxn ang="0">
                    <a:pos x="1" y="27"/>
                  </a:cxn>
                  <a:cxn ang="0">
                    <a:pos x="5" y="29"/>
                  </a:cxn>
                  <a:cxn ang="0">
                    <a:pos x="12" y="28"/>
                  </a:cxn>
                  <a:cxn ang="0">
                    <a:pos x="28" y="66"/>
                  </a:cxn>
                  <a:cxn ang="0">
                    <a:pos x="88" y="79"/>
                  </a:cxn>
                  <a:cxn ang="0">
                    <a:pos x="94" y="72"/>
                  </a:cxn>
                  <a:cxn ang="0">
                    <a:pos x="94" y="72"/>
                  </a:cxn>
                  <a:cxn ang="0">
                    <a:pos x="94" y="72"/>
                  </a:cxn>
                </a:cxnLst>
                <a:rect l="0" t="0" r="r" b="b"/>
                <a:pathLst>
                  <a:path w="94" h="87">
                    <a:moveTo>
                      <a:pt x="94" y="72"/>
                    </a:moveTo>
                    <a:cubicBezTo>
                      <a:pt x="94" y="69"/>
                      <a:pt x="93" y="66"/>
                      <a:pt x="91" y="64"/>
                    </a:cubicBezTo>
                    <a:cubicBezTo>
                      <a:pt x="89" y="61"/>
                      <a:pt x="85" y="61"/>
                      <a:pt x="82" y="62"/>
                    </a:cubicBezTo>
                    <a:cubicBezTo>
                      <a:pt x="68" y="68"/>
                      <a:pt x="52" y="65"/>
                      <a:pt x="41" y="54"/>
                    </a:cubicBezTo>
                    <a:cubicBezTo>
                      <a:pt x="34" y="48"/>
                      <a:pt x="31" y="40"/>
                      <a:pt x="30" y="32"/>
                    </a:cubicBezTo>
                    <a:cubicBezTo>
                      <a:pt x="34" y="35"/>
                      <a:pt x="34" y="35"/>
                      <a:pt x="34" y="35"/>
                    </a:cubicBezTo>
                    <a:cubicBezTo>
                      <a:pt x="35" y="36"/>
                      <a:pt x="37" y="36"/>
                      <a:pt x="39" y="35"/>
                    </a:cubicBezTo>
                    <a:cubicBezTo>
                      <a:pt x="40" y="34"/>
                      <a:pt x="41" y="32"/>
                      <a:pt x="40" y="31"/>
                    </a:cubicBezTo>
                    <a:cubicBezTo>
                      <a:pt x="29" y="2"/>
                      <a:pt x="29" y="2"/>
                      <a:pt x="29" y="2"/>
                    </a:cubicBezTo>
                    <a:cubicBezTo>
                      <a:pt x="29" y="1"/>
                      <a:pt x="28" y="0"/>
                      <a:pt x="26" y="0"/>
                    </a:cubicBezTo>
                    <a:cubicBezTo>
                      <a:pt x="25" y="0"/>
                      <a:pt x="24" y="0"/>
                      <a:pt x="23" y="1"/>
                    </a:cubicBezTo>
                    <a:cubicBezTo>
                      <a:pt x="1" y="22"/>
                      <a:pt x="1" y="22"/>
                      <a:pt x="1" y="22"/>
                    </a:cubicBezTo>
                    <a:cubicBezTo>
                      <a:pt x="0" y="24"/>
                      <a:pt x="0" y="25"/>
                      <a:pt x="1" y="27"/>
                    </a:cubicBezTo>
                    <a:cubicBezTo>
                      <a:pt x="2" y="28"/>
                      <a:pt x="3" y="29"/>
                      <a:pt x="5" y="29"/>
                    </a:cubicBezTo>
                    <a:cubicBezTo>
                      <a:pt x="12" y="28"/>
                      <a:pt x="12" y="28"/>
                      <a:pt x="12" y="28"/>
                    </a:cubicBezTo>
                    <a:cubicBezTo>
                      <a:pt x="12" y="42"/>
                      <a:pt x="17" y="56"/>
                      <a:pt x="28" y="66"/>
                    </a:cubicBezTo>
                    <a:cubicBezTo>
                      <a:pt x="44" y="83"/>
                      <a:pt x="68" y="87"/>
                      <a:pt x="88" y="79"/>
                    </a:cubicBezTo>
                    <a:cubicBezTo>
                      <a:pt x="91" y="77"/>
                      <a:pt x="93" y="75"/>
                      <a:pt x="94" y="72"/>
                    </a:cubicBezTo>
                    <a:close/>
                    <a:moveTo>
                      <a:pt x="94" y="72"/>
                    </a:moveTo>
                    <a:cubicBezTo>
                      <a:pt x="94" y="72"/>
                      <a:pt x="94" y="72"/>
                      <a:pt x="94" y="7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grpSp>
          <p:nvGrpSpPr>
            <p:cNvPr id="9" name="Group 51"/>
            <p:cNvGrpSpPr/>
            <p:nvPr/>
          </p:nvGrpSpPr>
          <p:grpSpPr>
            <a:xfrm>
              <a:off x="6984495" y="4601150"/>
              <a:ext cx="599495" cy="587552"/>
              <a:chOff x="5162551" y="3636963"/>
              <a:chExt cx="398463" cy="390525"/>
            </a:xfrm>
          </p:grpSpPr>
          <p:sp>
            <p:nvSpPr>
              <p:cNvPr id="15" name="Freeform 14"/>
              <p:cNvSpPr>
                <a:spLocks noEditPoints="1"/>
              </p:cNvSpPr>
              <p:nvPr/>
            </p:nvSpPr>
            <p:spPr bwMode="auto">
              <a:xfrm>
                <a:off x="5162551" y="3636963"/>
                <a:ext cx="233363" cy="234950"/>
              </a:xfrm>
              <a:custGeom>
                <a:avLst/>
                <a:gdLst/>
                <a:ahLst/>
                <a:cxnLst>
                  <a:cxn ang="0">
                    <a:pos x="9" y="48"/>
                  </a:cxn>
                  <a:cxn ang="0">
                    <a:pos x="12" y="55"/>
                  </a:cxn>
                  <a:cxn ang="0">
                    <a:pos x="8" y="59"/>
                  </a:cxn>
                  <a:cxn ang="0">
                    <a:pos x="8" y="64"/>
                  </a:cxn>
                  <a:cxn ang="0">
                    <a:pos x="14" y="70"/>
                  </a:cxn>
                  <a:cxn ang="0">
                    <a:pos x="19" y="70"/>
                  </a:cxn>
                  <a:cxn ang="0">
                    <a:pos x="23" y="67"/>
                  </a:cxn>
                  <a:cxn ang="0">
                    <a:pos x="31" y="70"/>
                  </a:cxn>
                  <a:cxn ang="0">
                    <a:pos x="31" y="75"/>
                  </a:cxn>
                  <a:cxn ang="0">
                    <a:pos x="35" y="79"/>
                  </a:cxn>
                  <a:cxn ang="0">
                    <a:pos x="43" y="79"/>
                  </a:cxn>
                  <a:cxn ang="0">
                    <a:pos x="47" y="75"/>
                  </a:cxn>
                  <a:cxn ang="0">
                    <a:pos x="47" y="70"/>
                  </a:cxn>
                  <a:cxn ang="0">
                    <a:pos x="55" y="67"/>
                  </a:cxn>
                  <a:cxn ang="0">
                    <a:pos x="59" y="70"/>
                  </a:cxn>
                  <a:cxn ang="0">
                    <a:pos x="64" y="70"/>
                  </a:cxn>
                  <a:cxn ang="0">
                    <a:pos x="70" y="64"/>
                  </a:cxn>
                  <a:cxn ang="0">
                    <a:pos x="70" y="59"/>
                  </a:cxn>
                  <a:cxn ang="0">
                    <a:pos x="67" y="55"/>
                  </a:cxn>
                  <a:cxn ang="0">
                    <a:pos x="70" y="48"/>
                  </a:cxn>
                  <a:cxn ang="0">
                    <a:pos x="75" y="47"/>
                  </a:cxn>
                  <a:cxn ang="0">
                    <a:pos x="78" y="43"/>
                  </a:cxn>
                  <a:cxn ang="0">
                    <a:pos x="78" y="35"/>
                  </a:cxn>
                  <a:cxn ang="0">
                    <a:pos x="75" y="31"/>
                  </a:cxn>
                  <a:cxn ang="0">
                    <a:pos x="70" y="31"/>
                  </a:cxn>
                  <a:cxn ang="0">
                    <a:pos x="67" y="23"/>
                  </a:cxn>
                  <a:cxn ang="0">
                    <a:pos x="70" y="20"/>
                  </a:cxn>
                  <a:cxn ang="0">
                    <a:pos x="70" y="15"/>
                  </a:cxn>
                  <a:cxn ang="0">
                    <a:pos x="64" y="9"/>
                  </a:cxn>
                  <a:cxn ang="0">
                    <a:pos x="59" y="8"/>
                  </a:cxn>
                  <a:cxn ang="0">
                    <a:pos x="56" y="11"/>
                  </a:cxn>
                  <a:cxn ang="0">
                    <a:pos x="48" y="8"/>
                  </a:cxn>
                  <a:cxn ang="0">
                    <a:pos x="47" y="3"/>
                  </a:cxn>
                  <a:cxn ang="0">
                    <a:pos x="44" y="0"/>
                  </a:cxn>
                  <a:cxn ang="0">
                    <a:pos x="35" y="0"/>
                  </a:cxn>
                  <a:cxn ang="0">
                    <a:pos x="32" y="3"/>
                  </a:cxn>
                  <a:cxn ang="0">
                    <a:pos x="31" y="8"/>
                  </a:cxn>
                  <a:cxn ang="0">
                    <a:pos x="23" y="12"/>
                  </a:cxn>
                  <a:cxn ang="0">
                    <a:pos x="19" y="8"/>
                  </a:cxn>
                  <a:cxn ang="0">
                    <a:pos x="14" y="9"/>
                  </a:cxn>
                  <a:cxn ang="0">
                    <a:pos x="8" y="15"/>
                  </a:cxn>
                  <a:cxn ang="0">
                    <a:pos x="8" y="20"/>
                  </a:cxn>
                  <a:cxn ang="0">
                    <a:pos x="11" y="24"/>
                  </a:cxn>
                  <a:cxn ang="0">
                    <a:pos x="8" y="31"/>
                  </a:cxn>
                  <a:cxn ang="0">
                    <a:pos x="3" y="32"/>
                  </a:cxn>
                  <a:cxn ang="0">
                    <a:pos x="0" y="35"/>
                  </a:cxn>
                  <a:cxn ang="0">
                    <a:pos x="0" y="44"/>
                  </a:cxn>
                  <a:cxn ang="0">
                    <a:pos x="3" y="47"/>
                  </a:cxn>
                  <a:cxn ang="0">
                    <a:pos x="9" y="48"/>
                  </a:cxn>
                  <a:cxn ang="0">
                    <a:pos x="39" y="25"/>
                  </a:cxn>
                  <a:cxn ang="0">
                    <a:pos x="53" y="39"/>
                  </a:cxn>
                  <a:cxn ang="0">
                    <a:pos x="39" y="53"/>
                  </a:cxn>
                  <a:cxn ang="0">
                    <a:pos x="25" y="39"/>
                  </a:cxn>
                  <a:cxn ang="0">
                    <a:pos x="39" y="25"/>
                  </a:cxn>
                  <a:cxn ang="0">
                    <a:pos x="39" y="25"/>
                  </a:cxn>
                  <a:cxn ang="0">
                    <a:pos x="39" y="25"/>
                  </a:cxn>
                </a:cxnLst>
                <a:rect l="0" t="0" r="r" b="b"/>
                <a:pathLst>
                  <a:path w="78" h="79">
                    <a:moveTo>
                      <a:pt x="9" y="48"/>
                    </a:moveTo>
                    <a:cubicBezTo>
                      <a:pt x="9" y="50"/>
                      <a:pt x="10" y="53"/>
                      <a:pt x="12" y="55"/>
                    </a:cubicBezTo>
                    <a:cubicBezTo>
                      <a:pt x="8" y="59"/>
                      <a:pt x="8" y="59"/>
                      <a:pt x="8" y="59"/>
                    </a:cubicBezTo>
                    <a:cubicBezTo>
                      <a:pt x="7" y="61"/>
                      <a:pt x="7" y="63"/>
                      <a:pt x="8" y="64"/>
                    </a:cubicBezTo>
                    <a:cubicBezTo>
                      <a:pt x="14" y="70"/>
                      <a:pt x="14" y="70"/>
                      <a:pt x="14" y="70"/>
                    </a:cubicBezTo>
                    <a:cubicBezTo>
                      <a:pt x="16" y="71"/>
                      <a:pt x="18" y="71"/>
                      <a:pt x="19" y="70"/>
                    </a:cubicBezTo>
                    <a:cubicBezTo>
                      <a:pt x="23" y="67"/>
                      <a:pt x="23" y="67"/>
                      <a:pt x="23" y="67"/>
                    </a:cubicBezTo>
                    <a:cubicBezTo>
                      <a:pt x="26" y="68"/>
                      <a:pt x="28" y="69"/>
                      <a:pt x="31" y="70"/>
                    </a:cubicBezTo>
                    <a:cubicBezTo>
                      <a:pt x="31" y="75"/>
                      <a:pt x="31" y="75"/>
                      <a:pt x="31" y="75"/>
                    </a:cubicBezTo>
                    <a:cubicBezTo>
                      <a:pt x="31" y="77"/>
                      <a:pt x="33" y="79"/>
                      <a:pt x="35" y="79"/>
                    </a:cubicBezTo>
                    <a:cubicBezTo>
                      <a:pt x="43" y="79"/>
                      <a:pt x="43" y="79"/>
                      <a:pt x="43" y="79"/>
                    </a:cubicBezTo>
                    <a:cubicBezTo>
                      <a:pt x="45" y="79"/>
                      <a:pt x="47" y="77"/>
                      <a:pt x="47" y="75"/>
                    </a:cubicBezTo>
                    <a:cubicBezTo>
                      <a:pt x="47" y="70"/>
                      <a:pt x="47" y="70"/>
                      <a:pt x="47" y="70"/>
                    </a:cubicBezTo>
                    <a:cubicBezTo>
                      <a:pt x="50" y="69"/>
                      <a:pt x="53" y="68"/>
                      <a:pt x="55" y="67"/>
                    </a:cubicBezTo>
                    <a:cubicBezTo>
                      <a:pt x="59" y="70"/>
                      <a:pt x="59" y="70"/>
                      <a:pt x="59" y="70"/>
                    </a:cubicBezTo>
                    <a:cubicBezTo>
                      <a:pt x="61" y="71"/>
                      <a:pt x="63" y="71"/>
                      <a:pt x="64" y="70"/>
                    </a:cubicBezTo>
                    <a:cubicBezTo>
                      <a:pt x="70" y="64"/>
                      <a:pt x="70" y="64"/>
                      <a:pt x="70" y="64"/>
                    </a:cubicBezTo>
                    <a:cubicBezTo>
                      <a:pt x="71" y="63"/>
                      <a:pt x="71" y="61"/>
                      <a:pt x="70" y="59"/>
                    </a:cubicBezTo>
                    <a:cubicBezTo>
                      <a:pt x="67" y="55"/>
                      <a:pt x="67" y="55"/>
                      <a:pt x="67" y="55"/>
                    </a:cubicBezTo>
                    <a:cubicBezTo>
                      <a:pt x="68" y="53"/>
                      <a:pt x="70" y="50"/>
                      <a:pt x="70" y="48"/>
                    </a:cubicBezTo>
                    <a:cubicBezTo>
                      <a:pt x="75" y="47"/>
                      <a:pt x="75" y="47"/>
                      <a:pt x="75" y="47"/>
                    </a:cubicBezTo>
                    <a:cubicBezTo>
                      <a:pt x="77" y="47"/>
                      <a:pt x="78" y="45"/>
                      <a:pt x="78" y="43"/>
                    </a:cubicBezTo>
                    <a:cubicBezTo>
                      <a:pt x="78" y="35"/>
                      <a:pt x="78" y="35"/>
                      <a:pt x="78" y="35"/>
                    </a:cubicBezTo>
                    <a:cubicBezTo>
                      <a:pt x="78" y="33"/>
                      <a:pt x="77" y="32"/>
                      <a:pt x="75" y="31"/>
                    </a:cubicBezTo>
                    <a:cubicBezTo>
                      <a:pt x="70" y="31"/>
                      <a:pt x="70" y="31"/>
                      <a:pt x="70" y="31"/>
                    </a:cubicBezTo>
                    <a:cubicBezTo>
                      <a:pt x="70" y="28"/>
                      <a:pt x="69" y="26"/>
                      <a:pt x="67" y="23"/>
                    </a:cubicBezTo>
                    <a:cubicBezTo>
                      <a:pt x="70" y="20"/>
                      <a:pt x="70" y="20"/>
                      <a:pt x="70" y="20"/>
                    </a:cubicBezTo>
                    <a:cubicBezTo>
                      <a:pt x="71" y="18"/>
                      <a:pt x="71" y="16"/>
                      <a:pt x="70" y="15"/>
                    </a:cubicBezTo>
                    <a:cubicBezTo>
                      <a:pt x="64" y="9"/>
                      <a:pt x="64" y="9"/>
                      <a:pt x="64" y="9"/>
                    </a:cubicBezTo>
                    <a:cubicBezTo>
                      <a:pt x="63" y="7"/>
                      <a:pt x="61" y="7"/>
                      <a:pt x="59" y="8"/>
                    </a:cubicBezTo>
                    <a:cubicBezTo>
                      <a:pt x="56" y="11"/>
                      <a:pt x="56" y="11"/>
                      <a:pt x="56" y="11"/>
                    </a:cubicBezTo>
                    <a:cubicBezTo>
                      <a:pt x="53" y="10"/>
                      <a:pt x="51" y="9"/>
                      <a:pt x="48" y="8"/>
                    </a:cubicBezTo>
                    <a:cubicBezTo>
                      <a:pt x="47" y="3"/>
                      <a:pt x="47" y="3"/>
                      <a:pt x="47" y="3"/>
                    </a:cubicBezTo>
                    <a:cubicBezTo>
                      <a:pt x="47" y="2"/>
                      <a:pt x="45" y="0"/>
                      <a:pt x="44" y="0"/>
                    </a:cubicBezTo>
                    <a:cubicBezTo>
                      <a:pt x="35" y="0"/>
                      <a:pt x="35" y="0"/>
                      <a:pt x="35" y="0"/>
                    </a:cubicBezTo>
                    <a:cubicBezTo>
                      <a:pt x="33" y="0"/>
                      <a:pt x="32" y="2"/>
                      <a:pt x="32" y="3"/>
                    </a:cubicBezTo>
                    <a:cubicBezTo>
                      <a:pt x="31" y="8"/>
                      <a:pt x="31" y="8"/>
                      <a:pt x="31" y="8"/>
                    </a:cubicBezTo>
                    <a:cubicBezTo>
                      <a:pt x="28" y="9"/>
                      <a:pt x="26" y="10"/>
                      <a:pt x="23" y="12"/>
                    </a:cubicBezTo>
                    <a:cubicBezTo>
                      <a:pt x="19" y="8"/>
                      <a:pt x="19" y="8"/>
                      <a:pt x="19" y="8"/>
                    </a:cubicBezTo>
                    <a:cubicBezTo>
                      <a:pt x="18" y="7"/>
                      <a:pt x="16" y="7"/>
                      <a:pt x="14" y="9"/>
                    </a:cubicBezTo>
                    <a:cubicBezTo>
                      <a:pt x="8" y="15"/>
                      <a:pt x="8" y="15"/>
                      <a:pt x="8" y="15"/>
                    </a:cubicBezTo>
                    <a:cubicBezTo>
                      <a:pt x="7" y="16"/>
                      <a:pt x="7" y="18"/>
                      <a:pt x="8" y="20"/>
                    </a:cubicBezTo>
                    <a:cubicBezTo>
                      <a:pt x="11" y="24"/>
                      <a:pt x="11" y="24"/>
                      <a:pt x="11" y="24"/>
                    </a:cubicBezTo>
                    <a:cubicBezTo>
                      <a:pt x="10" y="26"/>
                      <a:pt x="9" y="29"/>
                      <a:pt x="8" y="31"/>
                    </a:cubicBezTo>
                    <a:cubicBezTo>
                      <a:pt x="3" y="32"/>
                      <a:pt x="3" y="32"/>
                      <a:pt x="3" y="32"/>
                    </a:cubicBezTo>
                    <a:cubicBezTo>
                      <a:pt x="1" y="32"/>
                      <a:pt x="0" y="33"/>
                      <a:pt x="0" y="35"/>
                    </a:cubicBezTo>
                    <a:cubicBezTo>
                      <a:pt x="0" y="44"/>
                      <a:pt x="0" y="44"/>
                      <a:pt x="0" y="44"/>
                    </a:cubicBezTo>
                    <a:cubicBezTo>
                      <a:pt x="0" y="46"/>
                      <a:pt x="1" y="47"/>
                      <a:pt x="3" y="47"/>
                    </a:cubicBezTo>
                    <a:lnTo>
                      <a:pt x="9" y="48"/>
                    </a:lnTo>
                    <a:close/>
                    <a:moveTo>
                      <a:pt x="39" y="25"/>
                    </a:moveTo>
                    <a:cubicBezTo>
                      <a:pt x="47" y="25"/>
                      <a:pt x="53" y="31"/>
                      <a:pt x="53" y="39"/>
                    </a:cubicBezTo>
                    <a:cubicBezTo>
                      <a:pt x="53" y="47"/>
                      <a:pt x="47" y="53"/>
                      <a:pt x="39" y="53"/>
                    </a:cubicBezTo>
                    <a:cubicBezTo>
                      <a:pt x="32" y="53"/>
                      <a:pt x="25" y="47"/>
                      <a:pt x="25" y="39"/>
                    </a:cubicBezTo>
                    <a:cubicBezTo>
                      <a:pt x="25" y="31"/>
                      <a:pt x="32" y="25"/>
                      <a:pt x="39" y="25"/>
                    </a:cubicBezTo>
                    <a:close/>
                    <a:moveTo>
                      <a:pt x="39" y="25"/>
                    </a:moveTo>
                    <a:cubicBezTo>
                      <a:pt x="39" y="25"/>
                      <a:pt x="39" y="25"/>
                      <a:pt x="39" y="25"/>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6" name="Freeform 15"/>
              <p:cNvSpPr>
                <a:spLocks noEditPoints="1"/>
              </p:cNvSpPr>
              <p:nvPr/>
            </p:nvSpPr>
            <p:spPr bwMode="auto">
              <a:xfrm>
                <a:off x="5365751" y="3756025"/>
                <a:ext cx="195263" cy="193675"/>
              </a:xfrm>
              <a:custGeom>
                <a:avLst/>
                <a:gdLst/>
                <a:ahLst/>
                <a:cxnLst>
                  <a:cxn ang="0">
                    <a:pos x="55" y="10"/>
                  </a:cxn>
                  <a:cxn ang="0">
                    <a:pos x="51" y="6"/>
                  </a:cxn>
                  <a:cxn ang="0">
                    <a:pos x="46" y="6"/>
                  </a:cxn>
                  <a:cxn ang="0">
                    <a:pos x="44" y="9"/>
                  </a:cxn>
                  <a:cxn ang="0">
                    <a:pos x="37" y="7"/>
                  </a:cxn>
                  <a:cxn ang="0">
                    <a:pos x="36" y="3"/>
                  </a:cxn>
                  <a:cxn ang="0">
                    <a:pos x="32" y="0"/>
                  </a:cxn>
                  <a:cxn ang="0">
                    <a:pos x="27" y="1"/>
                  </a:cxn>
                  <a:cxn ang="0">
                    <a:pos x="23" y="4"/>
                  </a:cxn>
                  <a:cxn ang="0">
                    <a:pos x="23" y="8"/>
                  </a:cxn>
                  <a:cxn ang="0">
                    <a:pos x="17" y="11"/>
                  </a:cxn>
                  <a:cxn ang="0">
                    <a:pos x="14" y="9"/>
                  </a:cxn>
                  <a:cxn ang="0">
                    <a:pos x="9" y="10"/>
                  </a:cxn>
                  <a:cxn ang="0">
                    <a:pos x="6" y="14"/>
                  </a:cxn>
                  <a:cxn ang="0">
                    <a:pos x="6" y="19"/>
                  </a:cxn>
                  <a:cxn ang="0">
                    <a:pos x="8" y="22"/>
                  </a:cxn>
                  <a:cxn ang="0">
                    <a:pos x="6" y="28"/>
                  </a:cxn>
                  <a:cxn ang="0">
                    <a:pos x="3" y="29"/>
                  </a:cxn>
                  <a:cxn ang="0">
                    <a:pos x="0" y="33"/>
                  </a:cxn>
                  <a:cxn ang="0">
                    <a:pos x="0" y="38"/>
                  </a:cxn>
                  <a:cxn ang="0">
                    <a:pos x="4" y="42"/>
                  </a:cxn>
                  <a:cxn ang="0">
                    <a:pos x="8" y="42"/>
                  </a:cxn>
                  <a:cxn ang="0">
                    <a:pos x="11" y="47"/>
                  </a:cxn>
                  <a:cxn ang="0">
                    <a:pos x="8" y="51"/>
                  </a:cxn>
                  <a:cxn ang="0">
                    <a:pos x="9" y="55"/>
                  </a:cxn>
                  <a:cxn ang="0">
                    <a:pos x="14" y="59"/>
                  </a:cxn>
                  <a:cxn ang="0">
                    <a:pos x="18" y="59"/>
                  </a:cxn>
                  <a:cxn ang="0">
                    <a:pos x="21" y="56"/>
                  </a:cxn>
                  <a:cxn ang="0">
                    <a:pos x="27" y="58"/>
                  </a:cxn>
                  <a:cxn ang="0">
                    <a:pos x="28" y="62"/>
                  </a:cxn>
                  <a:cxn ang="0">
                    <a:pos x="32" y="65"/>
                  </a:cxn>
                  <a:cxn ang="0">
                    <a:pos x="38" y="64"/>
                  </a:cxn>
                  <a:cxn ang="0">
                    <a:pos x="41" y="61"/>
                  </a:cxn>
                  <a:cxn ang="0">
                    <a:pos x="41" y="57"/>
                  </a:cxn>
                  <a:cxn ang="0">
                    <a:pos x="47" y="54"/>
                  </a:cxn>
                  <a:cxn ang="0">
                    <a:pos x="50" y="56"/>
                  </a:cxn>
                  <a:cxn ang="0">
                    <a:pos x="55" y="56"/>
                  </a:cxn>
                  <a:cxn ang="0">
                    <a:pos x="59" y="51"/>
                  </a:cxn>
                  <a:cxn ang="0">
                    <a:pos x="59" y="46"/>
                  </a:cxn>
                  <a:cxn ang="0">
                    <a:pos x="56" y="44"/>
                  </a:cxn>
                  <a:cxn ang="0">
                    <a:pos x="58" y="37"/>
                  </a:cxn>
                  <a:cxn ang="0">
                    <a:pos x="62" y="37"/>
                  </a:cxn>
                  <a:cxn ang="0">
                    <a:pos x="64" y="33"/>
                  </a:cxn>
                  <a:cxn ang="0">
                    <a:pos x="64" y="27"/>
                  </a:cxn>
                  <a:cxn ang="0">
                    <a:pos x="60" y="24"/>
                  </a:cxn>
                  <a:cxn ang="0">
                    <a:pos x="57" y="24"/>
                  </a:cxn>
                  <a:cxn ang="0">
                    <a:pos x="54" y="18"/>
                  </a:cxn>
                  <a:cxn ang="0">
                    <a:pos x="56" y="15"/>
                  </a:cxn>
                  <a:cxn ang="0">
                    <a:pos x="55" y="10"/>
                  </a:cxn>
                  <a:cxn ang="0">
                    <a:pos x="33" y="44"/>
                  </a:cxn>
                  <a:cxn ang="0">
                    <a:pos x="21" y="33"/>
                  </a:cxn>
                  <a:cxn ang="0">
                    <a:pos x="31" y="21"/>
                  </a:cxn>
                  <a:cxn ang="0">
                    <a:pos x="44" y="31"/>
                  </a:cxn>
                  <a:cxn ang="0">
                    <a:pos x="33" y="44"/>
                  </a:cxn>
                  <a:cxn ang="0">
                    <a:pos x="33" y="44"/>
                  </a:cxn>
                  <a:cxn ang="0">
                    <a:pos x="33" y="44"/>
                  </a:cxn>
                </a:cxnLst>
                <a:rect l="0" t="0" r="r" b="b"/>
                <a:pathLst>
                  <a:path w="65" h="65">
                    <a:moveTo>
                      <a:pt x="55" y="10"/>
                    </a:moveTo>
                    <a:cubicBezTo>
                      <a:pt x="51" y="6"/>
                      <a:pt x="51" y="6"/>
                      <a:pt x="51" y="6"/>
                    </a:cubicBezTo>
                    <a:cubicBezTo>
                      <a:pt x="49" y="5"/>
                      <a:pt x="47" y="5"/>
                      <a:pt x="46" y="6"/>
                    </a:cubicBezTo>
                    <a:cubicBezTo>
                      <a:pt x="44" y="9"/>
                      <a:pt x="44" y="9"/>
                      <a:pt x="44" y="9"/>
                    </a:cubicBezTo>
                    <a:cubicBezTo>
                      <a:pt x="41" y="8"/>
                      <a:pt x="39" y="7"/>
                      <a:pt x="37" y="7"/>
                    </a:cubicBezTo>
                    <a:cubicBezTo>
                      <a:pt x="36" y="3"/>
                      <a:pt x="36" y="3"/>
                      <a:pt x="36" y="3"/>
                    </a:cubicBezTo>
                    <a:cubicBezTo>
                      <a:pt x="36" y="1"/>
                      <a:pt x="34" y="0"/>
                      <a:pt x="32" y="0"/>
                    </a:cubicBezTo>
                    <a:cubicBezTo>
                      <a:pt x="27" y="1"/>
                      <a:pt x="27" y="1"/>
                      <a:pt x="27" y="1"/>
                    </a:cubicBezTo>
                    <a:cubicBezTo>
                      <a:pt x="25" y="1"/>
                      <a:pt x="23" y="2"/>
                      <a:pt x="23" y="4"/>
                    </a:cubicBezTo>
                    <a:cubicBezTo>
                      <a:pt x="23" y="8"/>
                      <a:pt x="23" y="8"/>
                      <a:pt x="23" y="8"/>
                    </a:cubicBezTo>
                    <a:cubicBezTo>
                      <a:pt x="21" y="9"/>
                      <a:pt x="19" y="10"/>
                      <a:pt x="17" y="11"/>
                    </a:cubicBezTo>
                    <a:cubicBezTo>
                      <a:pt x="14" y="9"/>
                      <a:pt x="14" y="9"/>
                      <a:pt x="14" y="9"/>
                    </a:cubicBezTo>
                    <a:cubicBezTo>
                      <a:pt x="13" y="8"/>
                      <a:pt x="11" y="8"/>
                      <a:pt x="9" y="10"/>
                    </a:cubicBezTo>
                    <a:cubicBezTo>
                      <a:pt x="6" y="14"/>
                      <a:pt x="6" y="14"/>
                      <a:pt x="6" y="14"/>
                    </a:cubicBezTo>
                    <a:cubicBezTo>
                      <a:pt x="4" y="16"/>
                      <a:pt x="4" y="18"/>
                      <a:pt x="6" y="19"/>
                    </a:cubicBezTo>
                    <a:cubicBezTo>
                      <a:pt x="8" y="22"/>
                      <a:pt x="8" y="22"/>
                      <a:pt x="8" y="22"/>
                    </a:cubicBezTo>
                    <a:cubicBezTo>
                      <a:pt x="7" y="24"/>
                      <a:pt x="7" y="26"/>
                      <a:pt x="6" y="28"/>
                    </a:cubicBezTo>
                    <a:cubicBezTo>
                      <a:pt x="3" y="29"/>
                      <a:pt x="3" y="29"/>
                      <a:pt x="3" y="29"/>
                    </a:cubicBezTo>
                    <a:cubicBezTo>
                      <a:pt x="1" y="29"/>
                      <a:pt x="0" y="31"/>
                      <a:pt x="0" y="33"/>
                    </a:cubicBezTo>
                    <a:cubicBezTo>
                      <a:pt x="0" y="38"/>
                      <a:pt x="0" y="38"/>
                      <a:pt x="0" y="38"/>
                    </a:cubicBezTo>
                    <a:cubicBezTo>
                      <a:pt x="1" y="40"/>
                      <a:pt x="2" y="42"/>
                      <a:pt x="4" y="42"/>
                    </a:cubicBezTo>
                    <a:cubicBezTo>
                      <a:pt x="8" y="42"/>
                      <a:pt x="8" y="42"/>
                      <a:pt x="8" y="42"/>
                    </a:cubicBezTo>
                    <a:cubicBezTo>
                      <a:pt x="9" y="44"/>
                      <a:pt x="9" y="45"/>
                      <a:pt x="11" y="47"/>
                    </a:cubicBezTo>
                    <a:cubicBezTo>
                      <a:pt x="8" y="51"/>
                      <a:pt x="8" y="51"/>
                      <a:pt x="8" y="51"/>
                    </a:cubicBezTo>
                    <a:cubicBezTo>
                      <a:pt x="7" y="52"/>
                      <a:pt x="8" y="54"/>
                      <a:pt x="9" y="55"/>
                    </a:cubicBezTo>
                    <a:cubicBezTo>
                      <a:pt x="14" y="59"/>
                      <a:pt x="14" y="59"/>
                      <a:pt x="14" y="59"/>
                    </a:cubicBezTo>
                    <a:cubicBezTo>
                      <a:pt x="15" y="60"/>
                      <a:pt x="17" y="60"/>
                      <a:pt x="18" y="59"/>
                    </a:cubicBezTo>
                    <a:cubicBezTo>
                      <a:pt x="21" y="56"/>
                      <a:pt x="21" y="56"/>
                      <a:pt x="21" y="56"/>
                    </a:cubicBezTo>
                    <a:cubicBezTo>
                      <a:pt x="23" y="57"/>
                      <a:pt x="25" y="58"/>
                      <a:pt x="27" y="58"/>
                    </a:cubicBezTo>
                    <a:cubicBezTo>
                      <a:pt x="28" y="62"/>
                      <a:pt x="28" y="62"/>
                      <a:pt x="28" y="62"/>
                    </a:cubicBezTo>
                    <a:cubicBezTo>
                      <a:pt x="28" y="64"/>
                      <a:pt x="30" y="65"/>
                      <a:pt x="32" y="65"/>
                    </a:cubicBezTo>
                    <a:cubicBezTo>
                      <a:pt x="38" y="64"/>
                      <a:pt x="38" y="64"/>
                      <a:pt x="38" y="64"/>
                    </a:cubicBezTo>
                    <a:cubicBezTo>
                      <a:pt x="39" y="64"/>
                      <a:pt x="41" y="63"/>
                      <a:pt x="41" y="61"/>
                    </a:cubicBezTo>
                    <a:cubicBezTo>
                      <a:pt x="41" y="57"/>
                      <a:pt x="41" y="57"/>
                      <a:pt x="41" y="57"/>
                    </a:cubicBezTo>
                    <a:cubicBezTo>
                      <a:pt x="43" y="56"/>
                      <a:pt x="45" y="55"/>
                      <a:pt x="47" y="54"/>
                    </a:cubicBezTo>
                    <a:cubicBezTo>
                      <a:pt x="50" y="56"/>
                      <a:pt x="50" y="56"/>
                      <a:pt x="50" y="56"/>
                    </a:cubicBezTo>
                    <a:cubicBezTo>
                      <a:pt x="52" y="57"/>
                      <a:pt x="54" y="57"/>
                      <a:pt x="55" y="56"/>
                    </a:cubicBezTo>
                    <a:cubicBezTo>
                      <a:pt x="59" y="51"/>
                      <a:pt x="59" y="51"/>
                      <a:pt x="59" y="51"/>
                    </a:cubicBezTo>
                    <a:cubicBezTo>
                      <a:pt x="60" y="50"/>
                      <a:pt x="60" y="48"/>
                      <a:pt x="59" y="46"/>
                    </a:cubicBezTo>
                    <a:cubicBezTo>
                      <a:pt x="56" y="44"/>
                      <a:pt x="56" y="44"/>
                      <a:pt x="56" y="44"/>
                    </a:cubicBezTo>
                    <a:cubicBezTo>
                      <a:pt x="57" y="42"/>
                      <a:pt x="58" y="39"/>
                      <a:pt x="58" y="37"/>
                    </a:cubicBezTo>
                    <a:cubicBezTo>
                      <a:pt x="62" y="37"/>
                      <a:pt x="62" y="37"/>
                      <a:pt x="62" y="37"/>
                    </a:cubicBezTo>
                    <a:cubicBezTo>
                      <a:pt x="63" y="36"/>
                      <a:pt x="65" y="35"/>
                      <a:pt x="64" y="33"/>
                    </a:cubicBezTo>
                    <a:cubicBezTo>
                      <a:pt x="64" y="27"/>
                      <a:pt x="64" y="27"/>
                      <a:pt x="64" y="27"/>
                    </a:cubicBezTo>
                    <a:cubicBezTo>
                      <a:pt x="64" y="25"/>
                      <a:pt x="62" y="24"/>
                      <a:pt x="60" y="24"/>
                    </a:cubicBezTo>
                    <a:cubicBezTo>
                      <a:pt x="57" y="24"/>
                      <a:pt x="57" y="24"/>
                      <a:pt x="57" y="24"/>
                    </a:cubicBezTo>
                    <a:cubicBezTo>
                      <a:pt x="56" y="21"/>
                      <a:pt x="55" y="20"/>
                      <a:pt x="54" y="18"/>
                    </a:cubicBezTo>
                    <a:cubicBezTo>
                      <a:pt x="56" y="15"/>
                      <a:pt x="56" y="15"/>
                      <a:pt x="56" y="15"/>
                    </a:cubicBezTo>
                    <a:cubicBezTo>
                      <a:pt x="57" y="13"/>
                      <a:pt x="57" y="11"/>
                      <a:pt x="55" y="10"/>
                    </a:cubicBezTo>
                    <a:close/>
                    <a:moveTo>
                      <a:pt x="33" y="44"/>
                    </a:moveTo>
                    <a:cubicBezTo>
                      <a:pt x="27" y="44"/>
                      <a:pt x="21" y="40"/>
                      <a:pt x="21" y="33"/>
                    </a:cubicBezTo>
                    <a:cubicBezTo>
                      <a:pt x="20" y="27"/>
                      <a:pt x="25" y="21"/>
                      <a:pt x="31" y="21"/>
                    </a:cubicBezTo>
                    <a:cubicBezTo>
                      <a:pt x="38" y="20"/>
                      <a:pt x="43" y="25"/>
                      <a:pt x="44" y="31"/>
                    </a:cubicBezTo>
                    <a:cubicBezTo>
                      <a:pt x="44" y="38"/>
                      <a:pt x="40" y="43"/>
                      <a:pt x="33" y="44"/>
                    </a:cubicBezTo>
                    <a:close/>
                    <a:moveTo>
                      <a:pt x="33" y="44"/>
                    </a:moveTo>
                    <a:cubicBezTo>
                      <a:pt x="33" y="44"/>
                      <a:pt x="33" y="44"/>
                      <a:pt x="33" y="4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7" name="Freeform 16"/>
              <p:cNvSpPr>
                <a:spLocks noEditPoints="1"/>
              </p:cNvSpPr>
              <p:nvPr/>
            </p:nvSpPr>
            <p:spPr bwMode="auto">
              <a:xfrm>
                <a:off x="5240338" y="3871913"/>
                <a:ext cx="155575" cy="155575"/>
              </a:xfrm>
              <a:custGeom>
                <a:avLst/>
                <a:gdLst/>
                <a:ahLst/>
                <a:cxnLst>
                  <a:cxn ang="0">
                    <a:pos x="3" y="21"/>
                  </a:cxn>
                  <a:cxn ang="0">
                    <a:pos x="0" y="24"/>
                  </a:cxn>
                  <a:cxn ang="0">
                    <a:pos x="0" y="28"/>
                  </a:cxn>
                  <a:cxn ang="0">
                    <a:pos x="3" y="31"/>
                  </a:cxn>
                  <a:cxn ang="0">
                    <a:pos x="6" y="32"/>
                  </a:cxn>
                  <a:cxn ang="0">
                    <a:pos x="7" y="36"/>
                  </a:cxn>
                  <a:cxn ang="0">
                    <a:pos x="6" y="38"/>
                  </a:cxn>
                  <a:cxn ang="0">
                    <a:pos x="6" y="43"/>
                  </a:cxn>
                  <a:cxn ang="0">
                    <a:pos x="9" y="45"/>
                  </a:cxn>
                  <a:cxn ang="0">
                    <a:pos x="13" y="46"/>
                  </a:cxn>
                  <a:cxn ang="0">
                    <a:pos x="15" y="44"/>
                  </a:cxn>
                  <a:cxn ang="0">
                    <a:pos x="20" y="46"/>
                  </a:cxn>
                  <a:cxn ang="0">
                    <a:pos x="20" y="49"/>
                  </a:cxn>
                  <a:cxn ang="0">
                    <a:pos x="24" y="52"/>
                  </a:cxn>
                  <a:cxn ang="0">
                    <a:pos x="27" y="52"/>
                  </a:cxn>
                  <a:cxn ang="0">
                    <a:pos x="31" y="49"/>
                  </a:cxn>
                  <a:cxn ang="0">
                    <a:pos x="31" y="47"/>
                  </a:cxn>
                  <a:cxn ang="0">
                    <a:pos x="36" y="45"/>
                  </a:cxn>
                  <a:cxn ang="0">
                    <a:pos x="38" y="46"/>
                  </a:cxn>
                  <a:cxn ang="0">
                    <a:pos x="43" y="46"/>
                  </a:cxn>
                  <a:cxn ang="0">
                    <a:pos x="46" y="43"/>
                  </a:cxn>
                  <a:cxn ang="0">
                    <a:pos x="46" y="39"/>
                  </a:cxn>
                  <a:cxn ang="0">
                    <a:pos x="45" y="37"/>
                  </a:cxn>
                  <a:cxn ang="0">
                    <a:pos x="47" y="32"/>
                  </a:cxn>
                  <a:cxn ang="0">
                    <a:pos x="49" y="32"/>
                  </a:cxn>
                  <a:cxn ang="0">
                    <a:pos x="52" y="28"/>
                  </a:cxn>
                  <a:cxn ang="0">
                    <a:pos x="52" y="24"/>
                  </a:cxn>
                  <a:cxn ang="0">
                    <a:pos x="49" y="21"/>
                  </a:cxn>
                  <a:cxn ang="0">
                    <a:pos x="47" y="21"/>
                  </a:cxn>
                  <a:cxn ang="0">
                    <a:pos x="45" y="16"/>
                  </a:cxn>
                  <a:cxn ang="0">
                    <a:pos x="46" y="14"/>
                  </a:cxn>
                  <a:cxn ang="0">
                    <a:pos x="46" y="9"/>
                  </a:cxn>
                  <a:cxn ang="0">
                    <a:pos x="44" y="7"/>
                  </a:cxn>
                  <a:cxn ang="0">
                    <a:pos x="39" y="6"/>
                  </a:cxn>
                  <a:cxn ang="0">
                    <a:pos x="37" y="8"/>
                  </a:cxn>
                  <a:cxn ang="0">
                    <a:pos x="32" y="5"/>
                  </a:cxn>
                  <a:cxn ang="0">
                    <a:pos x="32" y="3"/>
                  </a:cxn>
                  <a:cxn ang="0">
                    <a:pos x="28" y="0"/>
                  </a:cxn>
                  <a:cxn ang="0">
                    <a:pos x="25" y="0"/>
                  </a:cxn>
                  <a:cxn ang="0">
                    <a:pos x="21" y="3"/>
                  </a:cxn>
                  <a:cxn ang="0">
                    <a:pos x="21" y="5"/>
                  </a:cxn>
                  <a:cxn ang="0">
                    <a:pos x="16" y="7"/>
                  </a:cxn>
                  <a:cxn ang="0">
                    <a:pos x="14" y="6"/>
                  </a:cxn>
                  <a:cxn ang="0">
                    <a:pos x="9" y="6"/>
                  </a:cxn>
                  <a:cxn ang="0">
                    <a:pos x="6" y="9"/>
                  </a:cxn>
                  <a:cxn ang="0">
                    <a:pos x="6" y="13"/>
                  </a:cxn>
                  <a:cxn ang="0">
                    <a:pos x="8" y="15"/>
                  </a:cxn>
                  <a:cxn ang="0">
                    <a:pos x="6" y="20"/>
                  </a:cxn>
                  <a:cxn ang="0">
                    <a:pos x="3" y="21"/>
                  </a:cxn>
                  <a:cxn ang="0">
                    <a:pos x="26" y="16"/>
                  </a:cxn>
                  <a:cxn ang="0">
                    <a:pos x="36" y="26"/>
                  </a:cxn>
                  <a:cxn ang="0">
                    <a:pos x="26" y="35"/>
                  </a:cxn>
                  <a:cxn ang="0">
                    <a:pos x="17" y="26"/>
                  </a:cxn>
                  <a:cxn ang="0">
                    <a:pos x="26" y="16"/>
                  </a:cxn>
                  <a:cxn ang="0">
                    <a:pos x="26" y="16"/>
                  </a:cxn>
                  <a:cxn ang="0">
                    <a:pos x="26" y="16"/>
                  </a:cxn>
                </a:cxnLst>
                <a:rect l="0" t="0" r="r" b="b"/>
                <a:pathLst>
                  <a:path w="52" h="52">
                    <a:moveTo>
                      <a:pt x="3" y="21"/>
                    </a:moveTo>
                    <a:cubicBezTo>
                      <a:pt x="1" y="21"/>
                      <a:pt x="0" y="22"/>
                      <a:pt x="0" y="24"/>
                    </a:cubicBezTo>
                    <a:cubicBezTo>
                      <a:pt x="0" y="28"/>
                      <a:pt x="0" y="28"/>
                      <a:pt x="0" y="28"/>
                    </a:cubicBezTo>
                    <a:cubicBezTo>
                      <a:pt x="0" y="29"/>
                      <a:pt x="1" y="31"/>
                      <a:pt x="3" y="31"/>
                    </a:cubicBezTo>
                    <a:cubicBezTo>
                      <a:pt x="6" y="32"/>
                      <a:pt x="6" y="32"/>
                      <a:pt x="6" y="32"/>
                    </a:cubicBezTo>
                    <a:cubicBezTo>
                      <a:pt x="6" y="33"/>
                      <a:pt x="7" y="35"/>
                      <a:pt x="7" y="36"/>
                    </a:cubicBezTo>
                    <a:cubicBezTo>
                      <a:pt x="6" y="38"/>
                      <a:pt x="6" y="38"/>
                      <a:pt x="6" y="38"/>
                    </a:cubicBezTo>
                    <a:cubicBezTo>
                      <a:pt x="5" y="40"/>
                      <a:pt x="5" y="42"/>
                      <a:pt x="6" y="43"/>
                    </a:cubicBezTo>
                    <a:cubicBezTo>
                      <a:pt x="9" y="45"/>
                      <a:pt x="9" y="45"/>
                      <a:pt x="9" y="45"/>
                    </a:cubicBezTo>
                    <a:cubicBezTo>
                      <a:pt x="10" y="47"/>
                      <a:pt x="12" y="47"/>
                      <a:pt x="13" y="46"/>
                    </a:cubicBezTo>
                    <a:cubicBezTo>
                      <a:pt x="15" y="44"/>
                      <a:pt x="15" y="44"/>
                      <a:pt x="15" y="44"/>
                    </a:cubicBezTo>
                    <a:cubicBezTo>
                      <a:pt x="17" y="45"/>
                      <a:pt x="18" y="46"/>
                      <a:pt x="20" y="46"/>
                    </a:cubicBezTo>
                    <a:cubicBezTo>
                      <a:pt x="20" y="49"/>
                      <a:pt x="20" y="49"/>
                      <a:pt x="20" y="49"/>
                    </a:cubicBezTo>
                    <a:cubicBezTo>
                      <a:pt x="21" y="51"/>
                      <a:pt x="22" y="52"/>
                      <a:pt x="24" y="52"/>
                    </a:cubicBezTo>
                    <a:cubicBezTo>
                      <a:pt x="27" y="52"/>
                      <a:pt x="27" y="52"/>
                      <a:pt x="27" y="52"/>
                    </a:cubicBezTo>
                    <a:cubicBezTo>
                      <a:pt x="29" y="52"/>
                      <a:pt x="31" y="51"/>
                      <a:pt x="31" y="49"/>
                    </a:cubicBezTo>
                    <a:cubicBezTo>
                      <a:pt x="31" y="47"/>
                      <a:pt x="31" y="47"/>
                      <a:pt x="31" y="47"/>
                    </a:cubicBezTo>
                    <a:cubicBezTo>
                      <a:pt x="33" y="46"/>
                      <a:pt x="35" y="45"/>
                      <a:pt x="36" y="45"/>
                    </a:cubicBezTo>
                    <a:cubicBezTo>
                      <a:pt x="38" y="46"/>
                      <a:pt x="38" y="46"/>
                      <a:pt x="38" y="46"/>
                    </a:cubicBezTo>
                    <a:cubicBezTo>
                      <a:pt x="40" y="47"/>
                      <a:pt x="42" y="47"/>
                      <a:pt x="43" y="46"/>
                    </a:cubicBezTo>
                    <a:cubicBezTo>
                      <a:pt x="46" y="43"/>
                      <a:pt x="46" y="43"/>
                      <a:pt x="46" y="43"/>
                    </a:cubicBezTo>
                    <a:cubicBezTo>
                      <a:pt x="47" y="42"/>
                      <a:pt x="47" y="40"/>
                      <a:pt x="46" y="39"/>
                    </a:cubicBezTo>
                    <a:cubicBezTo>
                      <a:pt x="45" y="37"/>
                      <a:pt x="45" y="37"/>
                      <a:pt x="45" y="37"/>
                    </a:cubicBezTo>
                    <a:cubicBezTo>
                      <a:pt x="45" y="35"/>
                      <a:pt x="46" y="33"/>
                      <a:pt x="47" y="32"/>
                    </a:cubicBezTo>
                    <a:cubicBezTo>
                      <a:pt x="49" y="32"/>
                      <a:pt x="49" y="32"/>
                      <a:pt x="49" y="32"/>
                    </a:cubicBezTo>
                    <a:cubicBezTo>
                      <a:pt x="51" y="31"/>
                      <a:pt x="52" y="30"/>
                      <a:pt x="52" y="28"/>
                    </a:cubicBezTo>
                    <a:cubicBezTo>
                      <a:pt x="52" y="24"/>
                      <a:pt x="52" y="24"/>
                      <a:pt x="52" y="24"/>
                    </a:cubicBezTo>
                    <a:cubicBezTo>
                      <a:pt x="52" y="23"/>
                      <a:pt x="51" y="21"/>
                      <a:pt x="49" y="21"/>
                    </a:cubicBezTo>
                    <a:cubicBezTo>
                      <a:pt x="47" y="21"/>
                      <a:pt x="47" y="21"/>
                      <a:pt x="47" y="21"/>
                    </a:cubicBezTo>
                    <a:cubicBezTo>
                      <a:pt x="46" y="19"/>
                      <a:pt x="46" y="17"/>
                      <a:pt x="45" y="16"/>
                    </a:cubicBezTo>
                    <a:cubicBezTo>
                      <a:pt x="46" y="14"/>
                      <a:pt x="46" y="14"/>
                      <a:pt x="46" y="14"/>
                    </a:cubicBezTo>
                    <a:cubicBezTo>
                      <a:pt x="47" y="12"/>
                      <a:pt x="47" y="10"/>
                      <a:pt x="46" y="9"/>
                    </a:cubicBezTo>
                    <a:cubicBezTo>
                      <a:pt x="44" y="7"/>
                      <a:pt x="44" y="7"/>
                      <a:pt x="44" y="7"/>
                    </a:cubicBezTo>
                    <a:cubicBezTo>
                      <a:pt x="42" y="5"/>
                      <a:pt x="40" y="5"/>
                      <a:pt x="39" y="6"/>
                    </a:cubicBezTo>
                    <a:cubicBezTo>
                      <a:pt x="37" y="8"/>
                      <a:pt x="37" y="8"/>
                      <a:pt x="37" y="8"/>
                    </a:cubicBezTo>
                    <a:cubicBezTo>
                      <a:pt x="36" y="7"/>
                      <a:pt x="34" y="6"/>
                      <a:pt x="32" y="5"/>
                    </a:cubicBezTo>
                    <a:cubicBezTo>
                      <a:pt x="32" y="3"/>
                      <a:pt x="32" y="3"/>
                      <a:pt x="32" y="3"/>
                    </a:cubicBezTo>
                    <a:cubicBezTo>
                      <a:pt x="32" y="1"/>
                      <a:pt x="30" y="0"/>
                      <a:pt x="28" y="0"/>
                    </a:cubicBezTo>
                    <a:cubicBezTo>
                      <a:pt x="25" y="0"/>
                      <a:pt x="25" y="0"/>
                      <a:pt x="25" y="0"/>
                    </a:cubicBezTo>
                    <a:cubicBezTo>
                      <a:pt x="23" y="0"/>
                      <a:pt x="21" y="1"/>
                      <a:pt x="21" y="3"/>
                    </a:cubicBezTo>
                    <a:cubicBezTo>
                      <a:pt x="21" y="5"/>
                      <a:pt x="21" y="5"/>
                      <a:pt x="21" y="5"/>
                    </a:cubicBezTo>
                    <a:cubicBezTo>
                      <a:pt x="19" y="6"/>
                      <a:pt x="17" y="6"/>
                      <a:pt x="16" y="7"/>
                    </a:cubicBezTo>
                    <a:cubicBezTo>
                      <a:pt x="14" y="6"/>
                      <a:pt x="14" y="6"/>
                      <a:pt x="14" y="6"/>
                    </a:cubicBezTo>
                    <a:cubicBezTo>
                      <a:pt x="12" y="5"/>
                      <a:pt x="10" y="5"/>
                      <a:pt x="9" y="6"/>
                    </a:cubicBezTo>
                    <a:cubicBezTo>
                      <a:pt x="6" y="9"/>
                      <a:pt x="6" y="9"/>
                      <a:pt x="6" y="9"/>
                    </a:cubicBezTo>
                    <a:cubicBezTo>
                      <a:pt x="5" y="10"/>
                      <a:pt x="5" y="12"/>
                      <a:pt x="6" y="13"/>
                    </a:cubicBezTo>
                    <a:cubicBezTo>
                      <a:pt x="8" y="15"/>
                      <a:pt x="8" y="15"/>
                      <a:pt x="8" y="15"/>
                    </a:cubicBezTo>
                    <a:cubicBezTo>
                      <a:pt x="7" y="17"/>
                      <a:pt x="6" y="19"/>
                      <a:pt x="6" y="20"/>
                    </a:cubicBezTo>
                    <a:lnTo>
                      <a:pt x="3" y="21"/>
                    </a:lnTo>
                    <a:close/>
                    <a:moveTo>
                      <a:pt x="26" y="16"/>
                    </a:moveTo>
                    <a:cubicBezTo>
                      <a:pt x="31" y="17"/>
                      <a:pt x="36" y="21"/>
                      <a:pt x="36" y="26"/>
                    </a:cubicBezTo>
                    <a:cubicBezTo>
                      <a:pt x="35" y="31"/>
                      <a:pt x="31" y="35"/>
                      <a:pt x="26" y="35"/>
                    </a:cubicBezTo>
                    <a:cubicBezTo>
                      <a:pt x="21" y="35"/>
                      <a:pt x="17" y="31"/>
                      <a:pt x="17" y="26"/>
                    </a:cubicBezTo>
                    <a:cubicBezTo>
                      <a:pt x="17" y="21"/>
                      <a:pt x="21" y="16"/>
                      <a:pt x="26" y="16"/>
                    </a:cubicBezTo>
                    <a:close/>
                    <a:moveTo>
                      <a:pt x="26" y="16"/>
                    </a:moveTo>
                    <a:cubicBezTo>
                      <a:pt x="26" y="16"/>
                      <a:pt x="26" y="16"/>
                      <a:pt x="2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sp>
          <p:nvSpPr>
            <p:cNvPr id="10" name="Freeform 17"/>
            <p:cNvSpPr>
              <a:spLocks noEditPoints="1"/>
            </p:cNvSpPr>
            <p:nvPr/>
          </p:nvSpPr>
          <p:spPr bwMode="auto">
            <a:xfrm>
              <a:off x="4622344" y="2067032"/>
              <a:ext cx="422752" cy="628156"/>
            </a:xfrm>
            <a:custGeom>
              <a:avLst/>
              <a:gdLst/>
              <a:ahLst/>
              <a:cxnLst>
                <a:cxn ang="0">
                  <a:pos x="47" y="0"/>
                </a:cxn>
                <a:cxn ang="0">
                  <a:pos x="10" y="76"/>
                </a:cxn>
                <a:cxn ang="0">
                  <a:pos x="24" y="124"/>
                </a:cxn>
                <a:cxn ang="0">
                  <a:pos x="34" y="128"/>
                </a:cxn>
                <a:cxn ang="0">
                  <a:pos x="44" y="140"/>
                </a:cxn>
                <a:cxn ang="0">
                  <a:pos x="62" y="130"/>
                </a:cxn>
                <a:cxn ang="0">
                  <a:pos x="67" y="128"/>
                </a:cxn>
                <a:cxn ang="0">
                  <a:pos x="72" y="94"/>
                </a:cxn>
                <a:cxn ang="0">
                  <a:pos x="94" y="46"/>
                </a:cxn>
                <a:cxn ang="0">
                  <a:pos x="32" y="53"/>
                </a:cxn>
                <a:cxn ang="0">
                  <a:pos x="43" y="56"/>
                </a:cxn>
                <a:cxn ang="0">
                  <a:pos x="47" y="56"/>
                </a:cxn>
                <a:cxn ang="0">
                  <a:pos x="55" y="55"/>
                </a:cxn>
                <a:cxn ang="0">
                  <a:pos x="58" y="56"/>
                </a:cxn>
                <a:cxn ang="0">
                  <a:pos x="54" y="89"/>
                </a:cxn>
                <a:cxn ang="0">
                  <a:pos x="62" y="98"/>
                </a:cxn>
                <a:cxn ang="0">
                  <a:pos x="33" y="106"/>
                </a:cxn>
                <a:cxn ang="0">
                  <a:pos x="62" y="98"/>
                </a:cxn>
                <a:cxn ang="0">
                  <a:pos x="33" y="111"/>
                </a:cxn>
                <a:cxn ang="0">
                  <a:pos x="62" y="118"/>
                </a:cxn>
                <a:cxn ang="0">
                  <a:pos x="64" y="88"/>
                </a:cxn>
                <a:cxn ang="0">
                  <a:pos x="70" y="49"/>
                </a:cxn>
                <a:cxn ang="0">
                  <a:pos x="63" y="48"/>
                </a:cxn>
                <a:cxn ang="0">
                  <a:pos x="58" y="51"/>
                </a:cxn>
                <a:cxn ang="0">
                  <a:pos x="52" y="42"/>
                </a:cxn>
                <a:cxn ang="0">
                  <a:pos x="44" y="51"/>
                </a:cxn>
                <a:cxn ang="0">
                  <a:pos x="36" y="45"/>
                </a:cxn>
                <a:cxn ang="0">
                  <a:pos x="31" y="48"/>
                </a:cxn>
                <a:cxn ang="0">
                  <a:pos x="24" y="50"/>
                </a:cxn>
                <a:cxn ang="0">
                  <a:pos x="31" y="89"/>
                </a:cxn>
                <a:cxn ang="0">
                  <a:pos x="9" y="47"/>
                </a:cxn>
                <a:cxn ang="0">
                  <a:pos x="85" y="47"/>
                </a:cxn>
                <a:cxn ang="0">
                  <a:pos x="64" y="88"/>
                </a:cxn>
                <a:cxn ang="0">
                  <a:pos x="64" y="88"/>
                </a:cxn>
              </a:cxnLst>
              <a:rect l="0" t="0" r="r" b="b"/>
              <a:pathLst>
                <a:path w="94" h="140">
                  <a:moveTo>
                    <a:pt x="94" y="46"/>
                  </a:moveTo>
                  <a:cubicBezTo>
                    <a:pt x="94" y="20"/>
                    <a:pt x="73" y="0"/>
                    <a:pt x="47" y="0"/>
                  </a:cubicBezTo>
                  <a:cubicBezTo>
                    <a:pt x="21" y="0"/>
                    <a:pt x="0" y="21"/>
                    <a:pt x="0" y="47"/>
                  </a:cubicBezTo>
                  <a:cubicBezTo>
                    <a:pt x="0" y="58"/>
                    <a:pt x="4" y="68"/>
                    <a:pt x="10" y="76"/>
                  </a:cubicBezTo>
                  <a:cubicBezTo>
                    <a:pt x="15" y="82"/>
                    <a:pt x="20" y="89"/>
                    <a:pt x="23" y="95"/>
                  </a:cubicBezTo>
                  <a:cubicBezTo>
                    <a:pt x="24" y="124"/>
                    <a:pt x="24" y="124"/>
                    <a:pt x="24" y="124"/>
                  </a:cubicBezTo>
                  <a:cubicBezTo>
                    <a:pt x="24" y="126"/>
                    <a:pt x="26" y="128"/>
                    <a:pt x="28" y="128"/>
                  </a:cubicBezTo>
                  <a:cubicBezTo>
                    <a:pt x="34" y="128"/>
                    <a:pt x="34" y="128"/>
                    <a:pt x="34" y="128"/>
                  </a:cubicBezTo>
                  <a:cubicBezTo>
                    <a:pt x="34" y="130"/>
                    <a:pt x="34" y="130"/>
                    <a:pt x="34" y="130"/>
                  </a:cubicBezTo>
                  <a:cubicBezTo>
                    <a:pt x="34" y="136"/>
                    <a:pt x="38" y="140"/>
                    <a:pt x="44" y="140"/>
                  </a:cubicBezTo>
                  <a:cubicBezTo>
                    <a:pt x="52" y="140"/>
                    <a:pt x="52" y="140"/>
                    <a:pt x="52" y="140"/>
                  </a:cubicBezTo>
                  <a:cubicBezTo>
                    <a:pt x="58" y="140"/>
                    <a:pt x="62" y="136"/>
                    <a:pt x="62" y="130"/>
                  </a:cubicBezTo>
                  <a:cubicBezTo>
                    <a:pt x="62" y="128"/>
                    <a:pt x="62" y="128"/>
                    <a:pt x="62" y="128"/>
                  </a:cubicBezTo>
                  <a:cubicBezTo>
                    <a:pt x="67" y="128"/>
                    <a:pt x="67" y="128"/>
                    <a:pt x="67" y="128"/>
                  </a:cubicBezTo>
                  <a:cubicBezTo>
                    <a:pt x="70" y="128"/>
                    <a:pt x="72" y="126"/>
                    <a:pt x="72" y="123"/>
                  </a:cubicBezTo>
                  <a:cubicBezTo>
                    <a:pt x="72" y="94"/>
                    <a:pt x="72" y="94"/>
                    <a:pt x="72" y="94"/>
                  </a:cubicBezTo>
                  <a:cubicBezTo>
                    <a:pt x="75" y="88"/>
                    <a:pt x="80" y="82"/>
                    <a:pt x="84" y="76"/>
                  </a:cubicBezTo>
                  <a:cubicBezTo>
                    <a:pt x="91" y="67"/>
                    <a:pt x="94" y="57"/>
                    <a:pt x="94" y="46"/>
                  </a:cubicBezTo>
                  <a:close/>
                  <a:moveTo>
                    <a:pt x="41" y="89"/>
                  </a:moveTo>
                  <a:cubicBezTo>
                    <a:pt x="32" y="53"/>
                    <a:pt x="32" y="53"/>
                    <a:pt x="32" y="53"/>
                  </a:cubicBezTo>
                  <a:cubicBezTo>
                    <a:pt x="37" y="50"/>
                    <a:pt x="37" y="50"/>
                    <a:pt x="37" y="50"/>
                  </a:cubicBezTo>
                  <a:cubicBezTo>
                    <a:pt x="43" y="56"/>
                    <a:pt x="43" y="56"/>
                    <a:pt x="43" y="56"/>
                  </a:cubicBezTo>
                  <a:cubicBezTo>
                    <a:pt x="44" y="56"/>
                    <a:pt x="44" y="56"/>
                    <a:pt x="45" y="56"/>
                  </a:cubicBezTo>
                  <a:cubicBezTo>
                    <a:pt x="46" y="56"/>
                    <a:pt x="46" y="56"/>
                    <a:pt x="47" y="56"/>
                  </a:cubicBezTo>
                  <a:cubicBezTo>
                    <a:pt x="52" y="49"/>
                    <a:pt x="52" y="49"/>
                    <a:pt x="52" y="49"/>
                  </a:cubicBezTo>
                  <a:cubicBezTo>
                    <a:pt x="55" y="55"/>
                    <a:pt x="55" y="55"/>
                    <a:pt x="55" y="55"/>
                  </a:cubicBezTo>
                  <a:cubicBezTo>
                    <a:pt x="55" y="56"/>
                    <a:pt x="56" y="56"/>
                    <a:pt x="57" y="56"/>
                  </a:cubicBezTo>
                  <a:cubicBezTo>
                    <a:pt x="57" y="56"/>
                    <a:pt x="58" y="56"/>
                    <a:pt x="58" y="56"/>
                  </a:cubicBezTo>
                  <a:cubicBezTo>
                    <a:pt x="62" y="54"/>
                    <a:pt x="62" y="54"/>
                    <a:pt x="62" y="54"/>
                  </a:cubicBezTo>
                  <a:cubicBezTo>
                    <a:pt x="54" y="89"/>
                    <a:pt x="54" y="89"/>
                    <a:pt x="54" y="89"/>
                  </a:cubicBezTo>
                  <a:lnTo>
                    <a:pt x="41" y="89"/>
                  </a:lnTo>
                  <a:close/>
                  <a:moveTo>
                    <a:pt x="62" y="98"/>
                  </a:moveTo>
                  <a:cubicBezTo>
                    <a:pt x="62" y="106"/>
                    <a:pt x="62" y="106"/>
                    <a:pt x="62" y="106"/>
                  </a:cubicBezTo>
                  <a:cubicBezTo>
                    <a:pt x="33" y="106"/>
                    <a:pt x="33" y="106"/>
                    <a:pt x="33" y="106"/>
                  </a:cubicBezTo>
                  <a:cubicBezTo>
                    <a:pt x="33" y="98"/>
                    <a:pt x="33" y="98"/>
                    <a:pt x="33" y="98"/>
                  </a:cubicBezTo>
                  <a:lnTo>
                    <a:pt x="62" y="98"/>
                  </a:lnTo>
                  <a:close/>
                  <a:moveTo>
                    <a:pt x="33" y="119"/>
                  </a:moveTo>
                  <a:cubicBezTo>
                    <a:pt x="33" y="111"/>
                    <a:pt x="33" y="111"/>
                    <a:pt x="33" y="111"/>
                  </a:cubicBezTo>
                  <a:cubicBezTo>
                    <a:pt x="62" y="111"/>
                    <a:pt x="62" y="111"/>
                    <a:pt x="62" y="111"/>
                  </a:cubicBezTo>
                  <a:cubicBezTo>
                    <a:pt x="62" y="118"/>
                    <a:pt x="62" y="118"/>
                    <a:pt x="62" y="118"/>
                  </a:cubicBezTo>
                  <a:lnTo>
                    <a:pt x="33" y="119"/>
                  </a:lnTo>
                  <a:close/>
                  <a:moveTo>
                    <a:pt x="64" y="88"/>
                  </a:moveTo>
                  <a:cubicBezTo>
                    <a:pt x="62" y="88"/>
                    <a:pt x="62" y="88"/>
                    <a:pt x="62" y="88"/>
                  </a:cubicBezTo>
                  <a:cubicBezTo>
                    <a:pt x="70" y="49"/>
                    <a:pt x="70" y="49"/>
                    <a:pt x="70" y="49"/>
                  </a:cubicBezTo>
                  <a:cubicBezTo>
                    <a:pt x="71" y="48"/>
                    <a:pt x="69" y="46"/>
                    <a:pt x="67" y="45"/>
                  </a:cubicBezTo>
                  <a:cubicBezTo>
                    <a:pt x="66" y="45"/>
                    <a:pt x="64" y="46"/>
                    <a:pt x="63" y="48"/>
                  </a:cubicBezTo>
                  <a:cubicBezTo>
                    <a:pt x="63" y="49"/>
                    <a:pt x="63" y="49"/>
                    <a:pt x="63" y="49"/>
                  </a:cubicBezTo>
                  <a:cubicBezTo>
                    <a:pt x="58" y="51"/>
                    <a:pt x="58" y="51"/>
                    <a:pt x="58" y="51"/>
                  </a:cubicBezTo>
                  <a:cubicBezTo>
                    <a:pt x="54" y="44"/>
                    <a:pt x="54" y="44"/>
                    <a:pt x="54" y="44"/>
                  </a:cubicBezTo>
                  <a:cubicBezTo>
                    <a:pt x="54" y="43"/>
                    <a:pt x="53" y="43"/>
                    <a:pt x="52" y="42"/>
                  </a:cubicBezTo>
                  <a:cubicBezTo>
                    <a:pt x="52" y="42"/>
                    <a:pt x="51" y="43"/>
                    <a:pt x="50" y="43"/>
                  </a:cubicBezTo>
                  <a:cubicBezTo>
                    <a:pt x="44" y="51"/>
                    <a:pt x="44" y="51"/>
                    <a:pt x="44" y="51"/>
                  </a:cubicBezTo>
                  <a:cubicBezTo>
                    <a:pt x="39" y="45"/>
                    <a:pt x="39" y="45"/>
                    <a:pt x="39" y="45"/>
                  </a:cubicBezTo>
                  <a:cubicBezTo>
                    <a:pt x="38" y="45"/>
                    <a:pt x="37" y="45"/>
                    <a:pt x="36" y="45"/>
                  </a:cubicBezTo>
                  <a:cubicBezTo>
                    <a:pt x="31" y="48"/>
                    <a:pt x="31" y="48"/>
                    <a:pt x="31" y="48"/>
                  </a:cubicBezTo>
                  <a:cubicBezTo>
                    <a:pt x="31" y="48"/>
                    <a:pt x="31" y="48"/>
                    <a:pt x="31" y="48"/>
                  </a:cubicBezTo>
                  <a:cubicBezTo>
                    <a:pt x="31" y="46"/>
                    <a:pt x="29" y="45"/>
                    <a:pt x="27" y="46"/>
                  </a:cubicBezTo>
                  <a:cubicBezTo>
                    <a:pt x="25" y="46"/>
                    <a:pt x="24" y="48"/>
                    <a:pt x="24" y="50"/>
                  </a:cubicBezTo>
                  <a:cubicBezTo>
                    <a:pt x="33" y="89"/>
                    <a:pt x="33" y="89"/>
                    <a:pt x="33" y="89"/>
                  </a:cubicBezTo>
                  <a:cubicBezTo>
                    <a:pt x="31" y="89"/>
                    <a:pt x="31" y="89"/>
                    <a:pt x="31" y="89"/>
                  </a:cubicBezTo>
                  <a:cubicBezTo>
                    <a:pt x="27" y="82"/>
                    <a:pt x="22" y="76"/>
                    <a:pt x="18" y="70"/>
                  </a:cubicBezTo>
                  <a:cubicBezTo>
                    <a:pt x="12" y="64"/>
                    <a:pt x="10" y="56"/>
                    <a:pt x="9" y="47"/>
                  </a:cubicBezTo>
                  <a:cubicBezTo>
                    <a:pt x="9" y="26"/>
                    <a:pt x="26" y="9"/>
                    <a:pt x="47" y="9"/>
                  </a:cubicBezTo>
                  <a:cubicBezTo>
                    <a:pt x="68" y="9"/>
                    <a:pt x="85" y="26"/>
                    <a:pt x="85" y="47"/>
                  </a:cubicBezTo>
                  <a:cubicBezTo>
                    <a:pt x="85" y="55"/>
                    <a:pt x="82" y="63"/>
                    <a:pt x="77" y="70"/>
                  </a:cubicBezTo>
                  <a:cubicBezTo>
                    <a:pt x="72" y="76"/>
                    <a:pt x="68" y="82"/>
                    <a:pt x="64" y="88"/>
                  </a:cubicBezTo>
                  <a:close/>
                  <a:moveTo>
                    <a:pt x="64" y="88"/>
                  </a:moveTo>
                  <a:cubicBezTo>
                    <a:pt x="64" y="88"/>
                    <a:pt x="64" y="88"/>
                    <a:pt x="64" y="8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1" name="TextBox 56"/>
            <p:cNvSpPr txBox="1"/>
            <p:nvPr/>
          </p:nvSpPr>
          <p:spPr>
            <a:xfrm>
              <a:off x="5281860" y="2496032"/>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01</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2" name="TextBox 57"/>
            <p:cNvSpPr txBox="1"/>
            <p:nvPr/>
          </p:nvSpPr>
          <p:spPr>
            <a:xfrm>
              <a:off x="6355124" y="2496032"/>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02</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3" name="TextBox 58"/>
            <p:cNvSpPr txBox="1"/>
            <p:nvPr/>
          </p:nvSpPr>
          <p:spPr>
            <a:xfrm>
              <a:off x="5281860" y="4095994"/>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04</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4" name="TextBox 59"/>
            <p:cNvSpPr txBox="1"/>
            <p:nvPr/>
          </p:nvSpPr>
          <p:spPr>
            <a:xfrm>
              <a:off x="6355124" y="4095994"/>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03</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grpSp>
      <p:grpSp>
        <p:nvGrpSpPr>
          <p:cNvPr id="26" name="PA_组合 25"/>
          <p:cNvGrpSpPr/>
          <p:nvPr>
            <p:custDataLst>
              <p:tags r:id="rId1"/>
            </p:custDataLst>
          </p:nvPr>
        </p:nvGrpSpPr>
        <p:grpSpPr>
          <a:xfrm>
            <a:off x="473630" y="2591676"/>
            <a:ext cx="2855980" cy="823738"/>
            <a:chOff x="656868" y="2381121"/>
            <a:chExt cx="2855980" cy="823738"/>
          </a:xfrm>
        </p:grpSpPr>
        <p:sp>
          <p:nvSpPr>
            <p:cNvPr id="24" name="文本框 23"/>
            <p:cNvSpPr txBox="1"/>
            <p:nvPr/>
          </p:nvSpPr>
          <p:spPr>
            <a:xfrm>
              <a:off x="928440" y="2381121"/>
              <a:ext cx="2483372" cy="461665"/>
            </a:xfrm>
            <a:prstGeom prst="rect">
              <a:avLst/>
            </a:prstGeom>
            <a:noFill/>
          </p:spPr>
          <p:txBody>
            <a:bodyPr wrap="none" rtlCol="0">
              <a:spAutoFit/>
            </a:bodyPr>
            <a:lstStyle>
              <a:defPPr>
                <a:defRPr lang="zh-CN"/>
              </a:defPPr>
              <a:lvl1pPr>
                <a:defRPr sz="2400" b="1">
                  <a:solidFill>
                    <a:srgbClr val="24569D"/>
                  </a:solidFill>
                </a:defRPr>
              </a:lvl1pPr>
            </a:lstStyle>
            <a:p>
              <a:r>
                <a:rPr lang="en-US" altLang="zh-CN" dirty="0"/>
                <a:t>Course overview</a:t>
              </a:r>
              <a:endParaRPr lang="zh-CN" altLang="en-US" dirty="0"/>
            </a:p>
          </p:txBody>
        </p:sp>
        <p:sp>
          <p:nvSpPr>
            <p:cNvPr id="25" name="文本框 24"/>
            <p:cNvSpPr txBox="1"/>
            <p:nvPr/>
          </p:nvSpPr>
          <p:spPr>
            <a:xfrm>
              <a:off x="656868" y="2743194"/>
              <a:ext cx="2855980" cy="461665"/>
            </a:xfrm>
            <a:prstGeom prst="rect">
              <a:avLst/>
            </a:prstGeom>
            <a:noFill/>
          </p:spPr>
          <p:txBody>
            <a:bodyPr wrap="square" rtlCol="0">
              <a:spAutoFit/>
            </a:bodyPr>
            <a:lstStyle/>
            <a:p>
              <a:endParaRPr lang="en-US" altLang="zh-CN" sz="2400" dirty="0">
                <a:latin typeface="微软雅黑" panose="020B0503020204020204" pitchFamily="34" charset="-122"/>
              </a:endParaRPr>
            </a:p>
          </p:txBody>
        </p:sp>
      </p:grpSp>
      <p:sp>
        <p:nvSpPr>
          <p:cNvPr id="28" name="文本框 27"/>
          <p:cNvSpPr txBox="1"/>
          <p:nvPr/>
        </p:nvSpPr>
        <p:spPr>
          <a:xfrm>
            <a:off x="8271852" y="4893766"/>
            <a:ext cx="3094117" cy="461665"/>
          </a:xfrm>
          <a:prstGeom prst="rect">
            <a:avLst/>
          </a:prstGeom>
          <a:noFill/>
        </p:spPr>
        <p:txBody>
          <a:bodyPr wrap="none" rtlCol="0">
            <a:spAutoFit/>
          </a:bodyPr>
          <a:lstStyle/>
          <a:p>
            <a:r>
              <a:rPr lang="en-US" altLang="zh-CN" sz="2400" b="1" dirty="0">
                <a:solidFill>
                  <a:srgbClr val="24569D"/>
                </a:solidFill>
              </a:rPr>
              <a:t>Where are we now</a:t>
            </a:r>
            <a:r>
              <a:rPr lang="zh-CN" altLang="en-US" sz="2400" b="1" dirty="0">
                <a:solidFill>
                  <a:srgbClr val="24569D"/>
                </a:solidFill>
              </a:rPr>
              <a:t>？</a:t>
            </a:r>
          </a:p>
        </p:txBody>
      </p:sp>
      <p:sp>
        <p:nvSpPr>
          <p:cNvPr id="31" name="文本框 30"/>
          <p:cNvSpPr txBox="1"/>
          <p:nvPr/>
        </p:nvSpPr>
        <p:spPr>
          <a:xfrm>
            <a:off x="8503531" y="2651733"/>
            <a:ext cx="2191626" cy="461665"/>
          </a:xfrm>
          <a:prstGeom prst="rect">
            <a:avLst/>
          </a:prstGeom>
          <a:noFill/>
        </p:spPr>
        <p:txBody>
          <a:bodyPr wrap="none" rtlCol="0">
            <a:spAutoFit/>
          </a:bodyPr>
          <a:lstStyle/>
          <a:p>
            <a:r>
              <a:rPr lang="en-US" altLang="zh-CN" sz="2400" b="1" dirty="0">
                <a:solidFill>
                  <a:srgbClr val="24569D"/>
                </a:solidFill>
              </a:rPr>
              <a:t>A history of AI</a:t>
            </a:r>
            <a:endParaRPr lang="zh-CN" altLang="en-US" sz="2400" b="1" dirty="0">
              <a:solidFill>
                <a:srgbClr val="24569D"/>
              </a:solidFill>
            </a:endParaRPr>
          </a:p>
        </p:txBody>
      </p:sp>
      <p:sp>
        <p:nvSpPr>
          <p:cNvPr id="34" name="文本框 33"/>
          <p:cNvSpPr txBox="1"/>
          <p:nvPr/>
        </p:nvSpPr>
        <p:spPr>
          <a:xfrm>
            <a:off x="1197012" y="4899330"/>
            <a:ext cx="1919115" cy="461665"/>
          </a:xfrm>
          <a:prstGeom prst="rect">
            <a:avLst/>
          </a:prstGeom>
          <a:noFill/>
        </p:spPr>
        <p:txBody>
          <a:bodyPr wrap="none" rtlCol="0">
            <a:spAutoFit/>
          </a:bodyPr>
          <a:lstStyle/>
          <a:p>
            <a:r>
              <a:rPr lang="en-US" altLang="zh-CN" sz="2400" b="1" dirty="0">
                <a:solidFill>
                  <a:srgbClr val="FF0000"/>
                </a:solidFill>
              </a:rPr>
              <a:t>What is AI</a:t>
            </a:r>
            <a:r>
              <a:rPr lang="zh-CN" altLang="en-US" sz="2400" b="1" dirty="0">
                <a:solidFill>
                  <a:srgbClr val="FF0000"/>
                </a:solidFill>
              </a:rPr>
              <a:t>？</a:t>
            </a:r>
          </a:p>
        </p:txBody>
      </p:sp>
      <p:sp>
        <p:nvSpPr>
          <p:cNvPr id="2" name="矩形 1"/>
          <p:cNvSpPr/>
          <p:nvPr/>
        </p:nvSpPr>
        <p:spPr>
          <a:xfrm>
            <a:off x="745606" y="902626"/>
            <a:ext cx="902811" cy="523220"/>
          </a:xfrm>
          <a:prstGeom prst="rect">
            <a:avLst/>
          </a:prstGeom>
        </p:spPr>
        <p:txBody>
          <a:bodyPr wrap="none">
            <a:spAutoFit/>
          </a:bodyPr>
          <a:lstStyle/>
          <a:p>
            <a:r>
              <a:rPr lang="zh-CN" altLang="en-US" sz="2800" dirty="0"/>
              <a:t>目录</a:t>
            </a:r>
          </a:p>
        </p:txBody>
      </p:sp>
    </p:spTree>
    <p:extLst>
      <p:ext uri="{BB962C8B-B14F-4D97-AF65-F5344CB8AC3E}">
        <p14:creationId xmlns:p14="http://schemas.microsoft.com/office/powerpoint/2010/main" val="3778916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500"/>
                                  </p:stCondLst>
                                  <p:childTnLst>
                                    <p:set>
                                      <p:cBhvr>
                                        <p:cTn id="6" dur="1" fill="hold">
                                          <p:stCondLst>
                                            <p:cond delay="0"/>
                                          </p:stCondLst>
                                        </p:cTn>
                                        <p:tgtEl>
                                          <p:spTgt spid="38"/>
                                        </p:tgtEl>
                                        <p:attrNameLst>
                                          <p:attrName>style.visibility</p:attrName>
                                        </p:attrNameLst>
                                      </p:cBhvr>
                                      <p:to>
                                        <p:strVal val="visible"/>
                                      </p:to>
                                    </p:set>
                                    <p:animScale>
                                      <p:cBhvr>
                                        <p:cTn id="7" dur="333" fill="hold">
                                          <p:stCondLst>
                                            <p:cond delay="0"/>
                                          </p:stCondLst>
                                        </p:cTn>
                                        <p:tgtEl>
                                          <p:spTgt spid="38"/>
                                        </p:tgtEl>
                                      </p:cBhvr>
                                      <p:from x="0" y="0"/>
                                      <p:to x="120000" y="120000"/>
                                    </p:animScale>
                                    <p:animScale>
                                      <p:cBhvr>
                                        <p:cTn id="8" dur="167" fill="hold">
                                          <p:stCondLst>
                                            <p:cond delay="333"/>
                                          </p:stCondLst>
                                        </p:cTn>
                                        <p:tgtEl>
                                          <p:spTgt spid="38"/>
                                        </p:tgtEl>
                                      </p:cBhvr>
                                      <p:from x="120000" y="120000"/>
                                      <p:to x="100000" y="100000"/>
                                    </p:animScale>
                                  </p:childTnLst>
                                </p:cTn>
                              </p:par>
                              <p:par>
                                <p:cTn id="9" presetID="0" presetClass="entr" presetSubtype="0" fill="hold" nodeType="withEffect">
                                  <p:stCondLst>
                                    <p:cond delay="1000"/>
                                  </p:stCondLst>
                                  <p:iterate type="lt">
                                    <p:tmPct val="10000"/>
                                  </p:iterate>
                                  <p:childTnLst>
                                    <p:set>
                                      <p:cBhvr>
                                        <p:cTn id="10" dur="1" fill="hold">
                                          <p:stCondLst>
                                            <p:cond delay="0"/>
                                          </p:stCondLst>
                                        </p:cTn>
                                        <p:tgtEl>
                                          <p:spTgt spid="26"/>
                                        </p:tgtEl>
                                        <p:attrNameLst>
                                          <p:attrName>style.visibility</p:attrName>
                                        </p:attrNameLst>
                                      </p:cBhvr>
                                      <p:to>
                                        <p:strVal val="visible"/>
                                      </p:to>
                                    </p:set>
                                    <p:animScale>
                                      <p:cBhvr>
                                        <p:cTn id="11" dur="375" fill="hold">
                                          <p:stCondLst>
                                            <p:cond delay="0"/>
                                          </p:stCondLst>
                                        </p:cTn>
                                        <p:tgtEl>
                                          <p:spTgt spid="26"/>
                                        </p:tgtEl>
                                      </p:cBhvr>
                                      <p:from x="150000" y="150000"/>
                                      <p:to x="90000" y="90000"/>
                                    </p:animScale>
                                    <p:animScale>
                                      <p:cBhvr>
                                        <p:cTn id="12" dur="375" fill="hold">
                                          <p:stCondLst>
                                            <p:cond delay="375"/>
                                          </p:stCondLst>
                                        </p:cTn>
                                        <p:tgtEl>
                                          <p:spTgt spid="26"/>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8E6182A-A138-4C72-8747-7AB3D7AB210A}"/>
              </a:ext>
            </a:extLst>
          </p:cNvPr>
          <p:cNvSpPr>
            <a:spLocks noGrp="1"/>
          </p:cNvSpPr>
          <p:nvPr>
            <p:ph idx="1"/>
          </p:nvPr>
        </p:nvSpPr>
        <p:spPr>
          <a:xfrm>
            <a:off x="531356" y="2377275"/>
            <a:ext cx="4758235" cy="2926038"/>
          </a:xfrm>
        </p:spPr>
        <p:txBody>
          <a:bodyPr>
            <a:normAutofit fontScale="92500"/>
          </a:bodyPr>
          <a:lstStyle/>
          <a:p>
            <a:pPr lvl="1">
              <a:lnSpc>
                <a:spcPct val="200000"/>
              </a:lnSpc>
            </a:pPr>
            <a:r>
              <a:rPr lang="zh-CN" altLang="en-US" dirty="0" smtClean="0"/>
              <a:t>人为什么能够做出最优决策，且</a:t>
            </a:r>
            <a:r>
              <a:rPr lang="zh-CN" altLang="en-US" b="1" dirty="0" smtClean="0"/>
              <a:t>人类</a:t>
            </a:r>
            <a:r>
              <a:rPr lang="zh-CN" altLang="en-US" dirty="0" smtClean="0"/>
              <a:t>是如何做到的？</a:t>
            </a:r>
            <a:endParaRPr lang="en-US" altLang="zh-CN" dirty="0" smtClean="0"/>
          </a:p>
          <a:p>
            <a:pPr lvl="1">
              <a:lnSpc>
                <a:spcPct val="200000"/>
              </a:lnSpc>
            </a:pPr>
            <a:endParaRPr lang="en-US" altLang="zh-CN" dirty="0" smtClean="0"/>
          </a:p>
          <a:p>
            <a:pPr lvl="1">
              <a:lnSpc>
                <a:spcPct val="200000"/>
              </a:lnSpc>
            </a:pPr>
            <a:r>
              <a:rPr lang="zh-CN" altLang="en-US" b="1" u="sng" dirty="0" smtClean="0">
                <a:effectLst>
                  <a:outerShdw blurRad="38100" dist="38100" dir="2700000" algn="tl">
                    <a:srgbClr val="000000">
                      <a:alpha val="43137"/>
                    </a:srgbClr>
                  </a:outerShdw>
                </a:effectLst>
              </a:rPr>
              <a:t>机器</a:t>
            </a:r>
            <a:r>
              <a:rPr lang="zh-CN" altLang="en-US" dirty="0"/>
              <a:t>是否可以具有这样的智能</a:t>
            </a:r>
            <a:r>
              <a:rPr lang="zh-CN" altLang="en-US" sz="1800" dirty="0"/>
              <a:t>？</a:t>
            </a:r>
          </a:p>
        </p:txBody>
      </p:sp>
      <p:pic>
        <p:nvPicPr>
          <p:cNvPr id="4" name="图片 3">
            <a:extLst>
              <a:ext uri="{FF2B5EF4-FFF2-40B4-BE49-F238E27FC236}">
                <a16:creationId xmlns:a16="http://schemas.microsoft.com/office/drawing/2014/main" id="{0C20FE03-75C7-49A6-A06E-E68202DA6024}"/>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5345763" y="325652"/>
            <a:ext cx="6662438" cy="6532348"/>
          </a:xfrm>
          <a:prstGeom prst="rect">
            <a:avLst/>
          </a:prstGeom>
        </p:spPr>
      </p:pic>
      <p:sp>
        <p:nvSpPr>
          <p:cNvPr id="5" name="矩形 4">
            <a:extLst>
              <a:ext uri="{FF2B5EF4-FFF2-40B4-BE49-F238E27FC236}">
                <a16:creationId xmlns:a16="http://schemas.microsoft.com/office/drawing/2014/main" id="{D32BB8A2-C50F-49BC-A12B-B14964E7E3C0}"/>
              </a:ext>
            </a:extLst>
          </p:cNvPr>
          <p:cNvSpPr/>
          <p:nvPr/>
        </p:nvSpPr>
        <p:spPr>
          <a:xfrm>
            <a:off x="8164856" y="3455423"/>
            <a:ext cx="1279675" cy="465262"/>
          </a:xfrm>
          <a:prstGeom prst="rect">
            <a:avLst/>
          </a:prstGeom>
          <a:solidFill>
            <a:srgbClr val="FFC000"/>
          </a:solidFill>
          <a:ln>
            <a:noFill/>
          </a:ln>
          <a:scene3d>
            <a:camera prst="orthographicFront"/>
            <a:lightRig rig="threePt" dir="t"/>
          </a:scene3d>
          <a:sp3d>
            <a:bevelT w="114300" prst="artDeco"/>
          </a:sp3d>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600" dirty="0">
                <a:solidFill>
                  <a:schemeClr val="tx1"/>
                </a:solidFill>
              </a:rPr>
              <a:t>AI</a:t>
            </a:r>
            <a:endParaRPr lang="zh-CN" altLang="en-US" sz="2600" dirty="0">
              <a:solidFill>
                <a:schemeClr val="tx1"/>
              </a:solidFill>
            </a:endParaRPr>
          </a:p>
        </p:txBody>
      </p:sp>
      <p:sp>
        <p:nvSpPr>
          <p:cNvPr id="6" name="矩形 5">
            <a:extLst>
              <a:ext uri="{FF2B5EF4-FFF2-40B4-BE49-F238E27FC236}">
                <a16:creationId xmlns:a16="http://schemas.microsoft.com/office/drawing/2014/main" id="{B1B6A30C-5087-492C-BC3C-8500E9F13A50}"/>
              </a:ext>
            </a:extLst>
          </p:cNvPr>
          <p:cNvSpPr/>
          <p:nvPr/>
        </p:nvSpPr>
        <p:spPr>
          <a:xfrm>
            <a:off x="7936681" y="803539"/>
            <a:ext cx="1632855" cy="39188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200" b="1" dirty="0">
                <a:solidFill>
                  <a:srgbClr val="FFC000"/>
                </a:solidFill>
              </a:rPr>
              <a:t>计算机</a:t>
            </a:r>
          </a:p>
        </p:txBody>
      </p:sp>
      <p:sp>
        <p:nvSpPr>
          <p:cNvPr id="7" name="矩形 6">
            <a:extLst>
              <a:ext uri="{FF2B5EF4-FFF2-40B4-BE49-F238E27FC236}">
                <a16:creationId xmlns:a16="http://schemas.microsoft.com/office/drawing/2014/main" id="{1257080F-9C5F-4BBD-A190-73842F9B92B6}"/>
              </a:ext>
            </a:extLst>
          </p:cNvPr>
          <p:cNvSpPr/>
          <p:nvPr/>
        </p:nvSpPr>
        <p:spPr>
          <a:xfrm>
            <a:off x="5944176" y="2377275"/>
            <a:ext cx="1066799" cy="39188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200" b="1" dirty="0">
                <a:solidFill>
                  <a:schemeClr val="accent1">
                    <a:lumMod val="20000"/>
                    <a:lumOff val="80000"/>
                  </a:schemeClr>
                </a:solidFill>
              </a:rPr>
              <a:t>工程</a:t>
            </a:r>
          </a:p>
        </p:txBody>
      </p:sp>
      <p:sp>
        <p:nvSpPr>
          <p:cNvPr id="8" name="矩形 7">
            <a:extLst>
              <a:ext uri="{FF2B5EF4-FFF2-40B4-BE49-F238E27FC236}">
                <a16:creationId xmlns:a16="http://schemas.microsoft.com/office/drawing/2014/main" id="{DBE7A9B2-A066-41C7-A0EA-C64D393F7DEA}"/>
              </a:ext>
            </a:extLst>
          </p:cNvPr>
          <p:cNvSpPr/>
          <p:nvPr/>
        </p:nvSpPr>
        <p:spPr>
          <a:xfrm>
            <a:off x="5897987" y="4543990"/>
            <a:ext cx="1180947" cy="39188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200" b="1" dirty="0"/>
              <a:t>数学</a:t>
            </a:r>
          </a:p>
        </p:txBody>
      </p:sp>
      <p:sp>
        <p:nvSpPr>
          <p:cNvPr id="9" name="矩形 8">
            <a:extLst>
              <a:ext uri="{FF2B5EF4-FFF2-40B4-BE49-F238E27FC236}">
                <a16:creationId xmlns:a16="http://schemas.microsoft.com/office/drawing/2014/main" id="{B6FAB728-55C9-4518-BC3B-2977FE2E4CB3}"/>
              </a:ext>
            </a:extLst>
          </p:cNvPr>
          <p:cNvSpPr/>
          <p:nvPr/>
        </p:nvSpPr>
        <p:spPr>
          <a:xfrm>
            <a:off x="7974358" y="6188862"/>
            <a:ext cx="1632855" cy="39188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200" b="1" dirty="0"/>
              <a:t>经济学</a:t>
            </a:r>
          </a:p>
        </p:txBody>
      </p:sp>
      <p:sp>
        <p:nvSpPr>
          <p:cNvPr id="10" name="矩形 9">
            <a:extLst>
              <a:ext uri="{FF2B5EF4-FFF2-40B4-BE49-F238E27FC236}">
                <a16:creationId xmlns:a16="http://schemas.microsoft.com/office/drawing/2014/main" id="{6534AE01-EB14-41D7-B17C-563EDFE2D6F1}"/>
              </a:ext>
            </a:extLst>
          </p:cNvPr>
          <p:cNvSpPr/>
          <p:nvPr/>
        </p:nvSpPr>
        <p:spPr>
          <a:xfrm>
            <a:off x="10450858" y="4505096"/>
            <a:ext cx="1361019" cy="39188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200" b="1" dirty="0"/>
              <a:t>心理学</a:t>
            </a:r>
          </a:p>
        </p:txBody>
      </p:sp>
      <p:sp>
        <p:nvSpPr>
          <p:cNvPr id="11" name="矩形 10">
            <a:extLst>
              <a:ext uri="{FF2B5EF4-FFF2-40B4-BE49-F238E27FC236}">
                <a16:creationId xmlns:a16="http://schemas.microsoft.com/office/drawing/2014/main" id="{0833CDF7-B6EB-442A-B2FC-9F4B53E2AAA5}"/>
              </a:ext>
            </a:extLst>
          </p:cNvPr>
          <p:cNvSpPr/>
          <p:nvPr/>
        </p:nvSpPr>
        <p:spPr>
          <a:xfrm>
            <a:off x="10380252" y="2442138"/>
            <a:ext cx="1431625" cy="39188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200" b="1" dirty="0"/>
              <a:t>神经科学</a:t>
            </a:r>
          </a:p>
        </p:txBody>
      </p:sp>
      <p:sp>
        <p:nvSpPr>
          <p:cNvPr id="12" name="矩形 11">
            <a:extLst>
              <a:ext uri="{FF2B5EF4-FFF2-40B4-BE49-F238E27FC236}">
                <a16:creationId xmlns:a16="http://schemas.microsoft.com/office/drawing/2014/main" id="{CE621EF3-3D8A-4374-9876-F3695BBF5E9F}"/>
              </a:ext>
            </a:extLst>
          </p:cNvPr>
          <p:cNvSpPr/>
          <p:nvPr/>
        </p:nvSpPr>
        <p:spPr>
          <a:xfrm>
            <a:off x="8192674" y="2607943"/>
            <a:ext cx="1251857" cy="391886"/>
          </a:xfrm>
          <a:prstGeom prst="rect">
            <a:avLst/>
          </a:prstGeom>
          <a:solidFill>
            <a:schemeClr val="accent1">
              <a:lumMod val="20000"/>
              <a:lumOff val="8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rgbClr val="FF0000"/>
                </a:solidFill>
              </a:rPr>
              <a:t>机器学习</a:t>
            </a:r>
          </a:p>
        </p:txBody>
      </p:sp>
      <p:sp>
        <p:nvSpPr>
          <p:cNvPr id="13" name="矩形 12">
            <a:extLst>
              <a:ext uri="{FF2B5EF4-FFF2-40B4-BE49-F238E27FC236}">
                <a16:creationId xmlns:a16="http://schemas.microsoft.com/office/drawing/2014/main" id="{FB0A51B3-50C8-4C81-BEEC-3678BEDB09C8}"/>
              </a:ext>
            </a:extLst>
          </p:cNvPr>
          <p:cNvSpPr/>
          <p:nvPr/>
        </p:nvSpPr>
        <p:spPr>
          <a:xfrm>
            <a:off x="7144743" y="2983362"/>
            <a:ext cx="1251857" cy="391886"/>
          </a:xfrm>
          <a:prstGeom prst="rect">
            <a:avLst/>
          </a:prstGeom>
          <a:solidFill>
            <a:schemeClr val="accent1">
              <a:lumMod val="20000"/>
              <a:lumOff val="8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rgbClr val="FF0000"/>
                </a:solidFill>
              </a:rPr>
              <a:t>最优控制</a:t>
            </a:r>
          </a:p>
        </p:txBody>
      </p:sp>
      <p:sp>
        <p:nvSpPr>
          <p:cNvPr id="14" name="矩形 13">
            <a:extLst>
              <a:ext uri="{FF2B5EF4-FFF2-40B4-BE49-F238E27FC236}">
                <a16:creationId xmlns:a16="http://schemas.microsoft.com/office/drawing/2014/main" id="{07FFBD08-A407-4FFB-8306-11C5A2ABA20B}"/>
              </a:ext>
            </a:extLst>
          </p:cNvPr>
          <p:cNvSpPr/>
          <p:nvPr/>
        </p:nvSpPr>
        <p:spPr>
          <a:xfrm>
            <a:off x="9128395" y="3027553"/>
            <a:ext cx="1251857" cy="391886"/>
          </a:xfrm>
          <a:prstGeom prst="rect">
            <a:avLst/>
          </a:prstGeom>
          <a:solidFill>
            <a:schemeClr val="accent1">
              <a:lumMod val="20000"/>
              <a:lumOff val="8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rgbClr val="FF0000"/>
                </a:solidFill>
              </a:rPr>
              <a:t>反馈系统</a:t>
            </a:r>
          </a:p>
        </p:txBody>
      </p:sp>
      <p:sp>
        <p:nvSpPr>
          <p:cNvPr id="15" name="矩形 14">
            <a:extLst>
              <a:ext uri="{FF2B5EF4-FFF2-40B4-BE49-F238E27FC236}">
                <a16:creationId xmlns:a16="http://schemas.microsoft.com/office/drawing/2014/main" id="{9C98B5FB-8341-4E32-BC51-71A9D138BD42}"/>
              </a:ext>
            </a:extLst>
          </p:cNvPr>
          <p:cNvSpPr/>
          <p:nvPr/>
        </p:nvSpPr>
        <p:spPr>
          <a:xfrm>
            <a:off x="8818603" y="3964876"/>
            <a:ext cx="2443847" cy="436048"/>
          </a:xfrm>
          <a:prstGeom prst="rect">
            <a:avLst/>
          </a:prstGeom>
          <a:solidFill>
            <a:schemeClr val="accent1">
              <a:lumMod val="20000"/>
              <a:lumOff val="8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rgbClr val="FF0000"/>
                </a:solidFill>
              </a:rPr>
              <a:t>经典</a:t>
            </a:r>
            <a:r>
              <a:rPr lang="en-US" altLang="zh-CN" dirty="0">
                <a:solidFill>
                  <a:srgbClr val="FF0000"/>
                </a:solidFill>
              </a:rPr>
              <a:t>/</a:t>
            </a:r>
            <a:r>
              <a:rPr lang="zh-CN" altLang="en-US" dirty="0">
                <a:solidFill>
                  <a:srgbClr val="FF0000"/>
                </a:solidFill>
              </a:rPr>
              <a:t>操作性条件反射</a:t>
            </a:r>
          </a:p>
        </p:txBody>
      </p:sp>
      <p:sp>
        <p:nvSpPr>
          <p:cNvPr id="16" name="矩形 15">
            <a:extLst>
              <a:ext uri="{FF2B5EF4-FFF2-40B4-BE49-F238E27FC236}">
                <a16:creationId xmlns:a16="http://schemas.microsoft.com/office/drawing/2014/main" id="{173928AE-864C-4D46-9B04-C67C374BA998}"/>
              </a:ext>
            </a:extLst>
          </p:cNvPr>
          <p:cNvSpPr/>
          <p:nvPr/>
        </p:nvSpPr>
        <p:spPr>
          <a:xfrm>
            <a:off x="7183250" y="3986094"/>
            <a:ext cx="1251857" cy="375925"/>
          </a:xfrm>
          <a:prstGeom prst="rect">
            <a:avLst/>
          </a:prstGeom>
          <a:solidFill>
            <a:schemeClr val="accent1">
              <a:lumMod val="20000"/>
              <a:lumOff val="8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rgbClr val="FF0000"/>
                </a:solidFill>
              </a:rPr>
              <a:t>运筹学</a:t>
            </a:r>
          </a:p>
        </p:txBody>
      </p:sp>
      <p:sp>
        <p:nvSpPr>
          <p:cNvPr id="17" name="矩形 16">
            <a:extLst>
              <a:ext uri="{FF2B5EF4-FFF2-40B4-BE49-F238E27FC236}">
                <a16:creationId xmlns:a16="http://schemas.microsoft.com/office/drawing/2014/main" id="{9CA4428B-F44B-461A-9BFB-87D538FED5C5}"/>
              </a:ext>
            </a:extLst>
          </p:cNvPr>
          <p:cNvSpPr/>
          <p:nvPr/>
        </p:nvSpPr>
        <p:spPr>
          <a:xfrm>
            <a:off x="8091758" y="4509351"/>
            <a:ext cx="1251857" cy="391886"/>
          </a:xfrm>
          <a:prstGeom prst="rect">
            <a:avLst/>
          </a:prstGeom>
          <a:solidFill>
            <a:schemeClr val="accent1">
              <a:lumMod val="20000"/>
              <a:lumOff val="8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rgbClr val="FF0000"/>
                </a:solidFill>
              </a:rPr>
              <a:t>博弈论</a:t>
            </a:r>
          </a:p>
        </p:txBody>
      </p:sp>
      <p:sp>
        <p:nvSpPr>
          <p:cNvPr id="18" name="标题 17"/>
          <p:cNvSpPr>
            <a:spLocks noGrp="1"/>
          </p:cNvSpPr>
          <p:nvPr>
            <p:ph type="title"/>
          </p:nvPr>
        </p:nvSpPr>
        <p:spPr>
          <a:xfrm>
            <a:off x="642259" y="355288"/>
            <a:ext cx="10515600" cy="1325563"/>
          </a:xfrm>
        </p:spPr>
        <p:txBody>
          <a:bodyPr>
            <a:normAutofit fontScale="90000"/>
          </a:bodyPr>
          <a:lstStyle/>
          <a:p>
            <a:pPr>
              <a:lnSpc>
                <a:spcPct val="200000"/>
              </a:lnSpc>
              <a:defRPr/>
            </a:pPr>
            <a:r>
              <a:rPr lang="en-US" altLang="zh-CN" dirty="0"/>
              <a:t>AI</a:t>
            </a:r>
            <a:r>
              <a:rPr lang="zh-CN" altLang="en-US" dirty="0"/>
              <a:t>（</a:t>
            </a:r>
            <a:r>
              <a:rPr lang="en-US" altLang="zh-CN" dirty="0"/>
              <a:t>Artificial Intelligence</a:t>
            </a:r>
            <a:r>
              <a:rPr lang="zh-CN" altLang="en-US" dirty="0" smtClean="0"/>
              <a:t>）</a:t>
            </a:r>
            <a:endParaRPr lang="en-US" altLang="zh-CN"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47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Science fiction AI?</a:t>
            </a:r>
            <a:endParaRPr lang="en-US" dirty="0">
              <a:solidFill>
                <a:schemeClr val="tx1"/>
              </a:solidFill>
            </a:endParaRPr>
          </a:p>
        </p:txBody>
      </p:sp>
      <p:pic>
        <p:nvPicPr>
          <p:cNvPr id="562180" name="Picture 4" descr="Artoo-c3po"/>
          <p:cNvPicPr>
            <a:picLocks noChangeAspect="1" noChangeArrowheads="1"/>
          </p:cNvPicPr>
          <p:nvPr/>
        </p:nvPicPr>
        <p:blipFill>
          <a:blip r:embed="rId3" cstate="print"/>
          <a:srcRect/>
          <a:stretch>
            <a:fillRect/>
          </a:stretch>
        </p:blipFill>
        <p:spPr bwMode="auto">
          <a:xfrm>
            <a:off x="758257" y="2223435"/>
            <a:ext cx="2842461" cy="4177364"/>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3865481" y="2820202"/>
            <a:ext cx="3618859" cy="2895088"/>
          </a:xfrm>
          <a:prstGeom prst="rect">
            <a:avLst/>
          </a:prstGeom>
        </p:spPr>
      </p:pic>
      <p:grpSp>
        <p:nvGrpSpPr>
          <p:cNvPr id="9" name="object 12"/>
          <p:cNvGrpSpPr/>
          <p:nvPr/>
        </p:nvGrpSpPr>
        <p:grpSpPr>
          <a:xfrm>
            <a:off x="7820720" y="2044474"/>
            <a:ext cx="3585845" cy="2399030"/>
            <a:chOff x="5808270" y="1706124"/>
            <a:chExt cx="3585845" cy="2399030"/>
          </a:xfrm>
        </p:grpSpPr>
        <p:pic>
          <p:nvPicPr>
            <p:cNvPr id="10" name="object 13"/>
            <p:cNvPicPr/>
            <p:nvPr/>
          </p:nvPicPr>
          <p:blipFill>
            <a:blip r:embed="rId5" cstate="print"/>
            <a:stretch>
              <a:fillRect/>
            </a:stretch>
          </p:blipFill>
          <p:spPr>
            <a:xfrm>
              <a:off x="5820970" y="1718824"/>
              <a:ext cx="3560136" cy="2373424"/>
            </a:xfrm>
            <a:prstGeom prst="rect">
              <a:avLst/>
            </a:prstGeom>
          </p:spPr>
        </p:pic>
        <p:sp>
          <p:nvSpPr>
            <p:cNvPr id="11" name="object 14"/>
            <p:cNvSpPr/>
            <p:nvPr/>
          </p:nvSpPr>
          <p:spPr>
            <a:xfrm>
              <a:off x="5814620" y="1712474"/>
              <a:ext cx="3573145" cy="2386330"/>
            </a:xfrm>
            <a:custGeom>
              <a:avLst/>
              <a:gdLst/>
              <a:ahLst/>
              <a:cxnLst/>
              <a:rect l="l" t="t" r="r" b="b"/>
              <a:pathLst>
                <a:path w="3573145" h="2386329">
                  <a:moveTo>
                    <a:pt x="0" y="0"/>
                  </a:moveTo>
                  <a:lnTo>
                    <a:pt x="3572837" y="0"/>
                  </a:lnTo>
                  <a:lnTo>
                    <a:pt x="3572837" y="2386124"/>
                  </a:lnTo>
                  <a:lnTo>
                    <a:pt x="0" y="2386124"/>
                  </a:lnTo>
                  <a:lnTo>
                    <a:pt x="0" y="0"/>
                  </a:lnTo>
                  <a:close/>
                </a:path>
              </a:pathLst>
            </a:custGeom>
            <a:ln w="12700">
              <a:solidFill>
                <a:srgbClr val="000000"/>
              </a:solidFill>
            </a:ln>
          </p:spPr>
          <p:txBody>
            <a:bodyPr wrap="square" lIns="0" tIns="0" rIns="0" bIns="0" rtlCol="0"/>
            <a:lstStyle/>
            <a:p>
              <a:endParaRPr/>
            </a:p>
          </p:txBody>
        </p:sp>
      </p:grpSp>
      <p:grpSp>
        <p:nvGrpSpPr>
          <p:cNvPr id="12" name="object 18"/>
          <p:cNvGrpSpPr/>
          <p:nvPr/>
        </p:nvGrpSpPr>
        <p:grpSpPr>
          <a:xfrm>
            <a:off x="8268875" y="4559935"/>
            <a:ext cx="2689225" cy="2298065"/>
            <a:chOff x="5953028" y="4406900"/>
            <a:chExt cx="2689225" cy="2298065"/>
          </a:xfrm>
        </p:grpSpPr>
        <p:pic>
          <p:nvPicPr>
            <p:cNvPr id="13" name="object 19"/>
            <p:cNvPicPr/>
            <p:nvPr/>
          </p:nvPicPr>
          <p:blipFill>
            <a:blip r:embed="rId6" cstate="print"/>
            <a:stretch>
              <a:fillRect/>
            </a:stretch>
          </p:blipFill>
          <p:spPr>
            <a:xfrm>
              <a:off x="5965728" y="4419599"/>
              <a:ext cx="2663220" cy="2272617"/>
            </a:xfrm>
            <a:prstGeom prst="rect">
              <a:avLst/>
            </a:prstGeom>
          </p:spPr>
        </p:pic>
        <p:sp>
          <p:nvSpPr>
            <p:cNvPr id="14" name="object 20"/>
            <p:cNvSpPr/>
            <p:nvPr/>
          </p:nvSpPr>
          <p:spPr>
            <a:xfrm>
              <a:off x="5959378" y="4413250"/>
              <a:ext cx="2676525" cy="2285365"/>
            </a:xfrm>
            <a:custGeom>
              <a:avLst/>
              <a:gdLst/>
              <a:ahLst/>
              <a:cxnLst/>
              <a:rect l="l" t="t" r="r" b="b"/>
              <a:pathLst>
                <a:path w="2676525" h="2285365">
                  <a:moveTo>
                    <a:pt x="0" y="0"/>
                  </a:moveTo>
                  <a:lnTo>
                    <a:pt x="2675920" y="0"/>
                  </a:lnTo>
                  <a:lnTo>
                    <a:pt x="2675920" y="2285318"/>
                  </a:lnTo>
                  <a:lnTo>
                    <a:pt x="0" y="2285318"/>
                  </a:lnTo>
                  <a:lnTo>
                    <a:pt x="0" y="0"/>
                  </a:lnTo>
                  <a:close/>
                </a:path>
              </a:pathLst>
            </a:custGeom>
            <a:ln w="1270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74211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7BC96-061A-45D2-BA9B-7956CB2E4CAD}"/>
              </a:ext>
            </a:extLst>
          </p:cNvPr>
          <p:cNvSpPr>
            <a:spLocks noGrp="1"/>
          </p:cNvSpPr>
          <p:nvPr>
            <p:ph type="title"/>
          </p:nvPr>
        </p:nvSpPr>
        <p:spPr/>
        <p:txBody>
          <a:bodyPr>
            <a:normAutofit/>
          </a:bodyPr>
          <a:lstStyle/>
          <a:p>
            <a:r>
              <a:rPr lang="zh-CN" altLang="en-US" sz="4400" dirty="0">
                <a:latin typeface="黑体" pitchFamily="49" charset="-122"/>
                <a:ea typeface="黑体" pitchFamily="49" charset="-122"/>
                <a:cs typeface="Lantinghei SC Demibold" charset="-122"/>
              </a:rPr>
              <a:t>人工智能与人脑智能</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621901" y="2130390"/>
            <a:ext cx="7066924" cy="3953321"/>
          </a:xfrm>
          <a:prstGeom prst="rect">
            <a:avLst/>
          </a:prstGeom>
          <a:noFill/>
          <a:ln>
            <a:noFill/>
          </a:ln>
        </p:spPr>
      </p:pic>
      <p:sp>
        <p:nvSpPr>
          <p:cNvPr id="6" name="文本框 5"/>
          <p:cNvSpPr txBox="1"/>
          <p:nvPr/>
        </p:nvSpPr>
        <p:spPr>
          <a:xfrm>
            <a:off x="418455" y="2696705"/>
            <a:ext cx="1193370" cy="1200329"/>
          </a:xfrm>
          <a:prstGeom prst="rect">
            <a:avLst/>
          </a:prstGeom>
          <a:noFill/>
        </p:spPr>
        <p:txBody>
          <a:bodyPr wrap="square" rtlCol="0">
            <a:spAutoFit/>
          </a:bodyPr>
          <a:lstStyle/>
          <a:p>
            <a:r>
              <a:rPr kumimoji="1" lang="zh-CN" altLang="en-US" sz="3600" b="1" dirty="0">
                <a:solidFill>
                  <a:srgbClr val="FF0000"/>
                </a:solidFill>
              </a:rPr>
              <a:t>人工智能</a:t>
            </a:r>
          </a:p>
        </p:txBody>
      </p:sp>
      <p:cxnSp>
        <p:nvCxnSpPr>
          <p:cNvPr id="9" name="肘形连接符 8"/>
          <p:cNvCxnSpPr/>
          <p:nvPr/>
        </p:nvCxnSpPr>
        <p:spPr>
          <a:xfrm flipV="1">
            <a:off x="1104900" y="3897034"/>
            <a:ext cx="2878164" cy="210017"/>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10598257" y="2694123"/>
            <a:ext cx="1193370" cy="1200329"/>
          </a:xfrm>
          <a:prstGeom prst="rect">
            <a:avLst/>
          </a:prstGeom>
          <a:noFill/>
        </p:spPr>
        <p:txBody>
          <a:bodyPr wrap="square" rtlCol="0">
            <a:spAutoFit/>
          </a:bodyPr>
          <a:lstStyle/>
          <a:p>
            <a:r>
              <a:rPr kumimoji="1" lang="zh-CN" altLang="en-US" sz="3600" b="1" dirty="0">
                <a:solidFill>
                  <a:srgbClr val="FF0000"/>
                </a:solidFill>
              </a:rPr>
              <a:t>人脑智能</a:t>
            </a:r>
          </a:p>
        </p:txBody>
      </p:sp>
      <p:cxnSp>
        <p:nvCxnSpPr>
          <p:cNvPr id="13" name="肘形连接符 12"/>
          <p:cNvCxnSpPr/>
          <p:nvPr/>
        </p:nvCxnSpPr>
        <p:spPr>
          <a:xfrm rot="10800000">
            <a:off x="8311615" y="3894453"/>
            <a:ext cx="2924663" cy="212603"/>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6932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人脑智能和机器智能</a:t>
            </a:r>
          </a:p>
        </p:txBody>
      </p:sp>
      <p:sp>
        <p:nvSpPr>
          <p:cNvPr id="3" name="内容占位符 2"/>
          <p:cNvSpPr>
            <a:spLocks noGrp="1"/>
          </p:cNvSpPr>
          <p:nvPr>
            <p:ph idx="1"/>
          </p:nvPr>
        </p:nvSpPr>
        <p:spPr>
          <a:xfrm>
            <a:off x="3723434" y="1916401"/>
            <a:ext cx="8229600" cy="4525963"/>
          </a:xfrm>
        </p:spPr>
        <p:txBody>
          <a:bodyPr/>
          <a:lstStyle/>
          <a:p>
            <a:pPr marL="0" indent="0">
              <a:buNone/>
            </a:pPr>
            <a:endParaRPr lang="en-US" altLang="zh-CN" dirty="0"/>
          </a:p>
          <a:p>
            <a:pPr marL="0" indent="0">
              <a:buNone/>
            </a:pPr>
            <a:endParaRPr lang="en-US" altLang="zh-CN" dirty="0"/>
          </a:p>
          <a:p>
            <a:pPr marL="0" indent="0">
              <a:buNone/>
            </a:pPr>
            <a:r>
              <a:rPr lang="zh-CN" altLang="en-US" dirty="0"/>
              <a:t>    </a:t>
            </a:r>
            <a:r>
              <a:rPr lang="zh-CN" altLang="en-US" b="1" dirty="0"/>
              <a:t>感知能力</a:t>
            </a:r>
            <a:r>
              <a:rPr lang="en-US" altLang="zh-CN" b="1" dirty="0"/>
              <a:t>+</a:t>
            </a:r>
            <a:r>
              <a:rPr lang="zh-CN" altLang="en-US" b="1" dirty="0"/>
              <a:t>认知能力</a:t>
            </a:r>
            <a:r>
              <a:rPr lang="en-US" altLang="zh-CN" b="1" dirty="0"/>
              <a:t>+</a:t>
            </a:r>
            <a:r>
              <a:rPr lang="zh-CN" altLang="en-US" b="1" dirty="0"/>
              <a:t>决策能力</a:t>
            </a:r>
            <a:r>
              <a:rPr lang="en-US" altLang="zh-CN" b="1" dirty="0"/>
              <a:t>+</a:t>
            </a:r>
            <a:r>
              <a:rPr lang="zh-CN" altLang="en-US" b="1" dirty="0"/>
              <a:t>行动能力</a:t>
            </a:r>
            <a:endParaRPr lang="en-US" altLang="zh-CN" b="1" dirty="0"/>
          </a:p>
          <a:p>
            <a:endParaRPr lang="en-US" altLang="zh-CN" b="1" dirty="0"/>
          </a:p>
          <a:p>
            <a:pPr marL="0" indent="0">
              <a:buNone/>
            </a:pPr>
            <a:endParaRPr lang="en-US" altLang="zh-CN" b="1" dirty="0"/>
          </a:p>
          <a:p>
            <a:pPr marL="0" indent="0">
              <a:buNone/>
            </a:pPr>
            <a:r>
              <a:rPr lang="en-US" altLang="zh-CN" b="1" dirty="0"/>
              <a:t>      </a:t>
            </a:r>
            <a:r>
              <a:rPr lang="zh-CN" altLang="en-US" b="1" dirty="0">
                <a:solidFill>
                  <a:srgbClr val="FF0000"/>
                </a:solidFill>
              </a:rPr>
              <a:t>传感器    学习模型   决策模型    控制论</a:t>
            </a:r>
            <a:endParaRPr lang="en-US" altLang="zh-CN" b="1" dirty="0">
              <a:solidFill>
                <a:srgbClr val="FF0000"/>
              </a:solidFill>
            </a:endParaRPr>
          </a:p>
          <a:p>
            <a:pPr marL="0" indent="0">
              <a:buNone/>
            </a:pPr>
            <a:endParaRPr lang="zh-CN" altLang="en-US" dirty="0"/>
          </a:p>
        </p:txBody>
      </p:sp>
      <p:sp>
        <p:nvSpPr>
          <p:cNvPr id="7" name="下箭头 6"/>
          <p:cNvSpPr/>
          <p:nvPr/>
        </p:nvSpPr>
        <p:spPr bwMode="auto">
          <a:xfrm>
            <a:off x="10051508" y="3371583"/>
            <a:ext cx="484632" cy="978408"/>
          </a:xfrm>
          <a:prstGeom prst="down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indent="-342900" fontAlgn="base">
              <a:spcBef>
                <a:spcPct val="0"/>
              </a:spcBef>
              <a:spcAft>
                <a:spcPct val="0"/>
              </a:spcAft>
              <a:buClr>
                <a:schemeClr val="accent2"/>
              </a:buClr>
            </a:pPr>
            <a:endParaRPr lang="zh-CN" altLang="en-US" sz="1600">
              <a:latin typeface="楷体_GB2312" pitchFamily="49" charset="-122"/>
              <a:ea typeface="楷体_GB2312" pitchFamily="49" charset="-122"/>
            </a:endParaRPr>
          </a:p>
        </p:txBody>
      </p:sp>
      <p:sp>
        <p:nvSpPr>
          <p:cNvPr id="8" name="下箭头 7"/>
          <p:cNvSpPr/>
          <p:nvPr/>
        </p:nvSpPr>
        <p:spPr bwMode="auto">
          <a:xfrm>
            <a:off x="8153400" y="3371583"/>
            <a:ext cx="484632" cy="978408"/>
          </a:xfrm>
          <a:prstGeom prst="down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indent="-342900" fontAlgn="base">
              <a:spcBef>
                <a:spcPct val="0"/>
              </a:spcBef>
              <a:spcAft>
                <a:spcPct val="0"/>
              </a:spcAft>
              <a:buClr>
                <a:schemeClr val="accent2"/>
              </a:buClr>
            </a:pPr>
            <a:endParaRPr lang="zh-CN" altLang="en-US" sz="1600">
              <a:latin typeface="楷体_GB2312" pitchFamily="49" charset="-122"/>
              <a:ea typeface="楷体_GB2312" pitchFamily="49" charset="-122"/>
            </a:endParaRPr>
          </a:p>
        </p:txBody>
      </p:sp>
      <p:sp>
        <p:nvSpPr>
          <p:cNvPr id="9" name="下箭头 8"/>
          <p:cNvSpPr/>
          <p:nvPr/>
        </p:nvSpPr>
        <p:spPr bwMode="auto">
          <a:xfrm>
            <a:off x="6255292" y="3371583"/>
            <a:ext cx="484632" cy="978408"/>
          </a:xfrm>
          <a:prstGeom prst="down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indent="-342900" fontAlgn="base">
              <a:spcBef>
                <a:spcPct val="0"/>
              </a:spcBef>
              <a:spcAft>
                <a:spcPct val="0"/>
              </a:spcAft>
              <a:buClr>
                <a:schemeClr val="accent2"/>
              </a:buClr>
            </a:pPr>
            <a:endParaRPr lang="zh-CN" altLang="en-US" sz="1600">
              <a:latin typeface="楷体_GB2312" pitchFamily="49" charset="-122"/>
              <a:ea typeface="楷体_GB2312" pitchFamily="49" charset="-122"/>
            </a:endParaRPr>
          </a:p>
        </p:txBody>
      </p:sp>
      <p:sp>
        <p:nvSpPr>
          <p:cNvPr id="10" name="下箭头 9"/>
          <p:cNvSpPr/>
          <p:nvPr/>
        </p:nvSpPr>
        <p:spPr bwMode="auto">
          <a:xfrm>
            <a:off x="4458002" y="3373858"/>
            <a:ext cx="484632" cy="978408"/>
          </a:xfrm>
          <a:prstGeom prst="down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indent="-342900" fontAlgn="base">
              <a:spcBef>
                <a:spcPct val="0"/>
              </a:spcBef>
              <a:spcAft>
                <a:spcPct val="0"/>
              </a:spcAft>
              <a:buClr>
                <a:schemeClr val="accent2"/>
              </a:buClr>
            </a:pPr>
            <a:endParaRPr lang="zh-CN" altLang="en-US" sz="1600">
              <a:latin typeface="楷体_GB2312" pitchFamily="49" charset="-122"/>
              <a:ea typeface="楷体_GB2312" pitchFamily="49" charset="-122"/>
            </a:endParaRPr>
          </a:p>
        </p:txBody>
      </p:sp>
      <p:sp>
        <p:nvSpPr>
          <p:cNvPr id="4" name="矩形 3"/>
          <p:cNvSpPr/>
          <p:nvPr/>
        </p:nvSpPr>
        <p:spPr>
          <a:xfrm>
            <a:off x="603259" y="3029951"/>
            <a:ext cx="2234907" cy="341632"/>
          </a:xfrm>
          <a:prstGeom prst="rect">
            <a:avLst/>
          </a:prstGeom>
        </p:spPr>
        <p:txBody>
          <a:bodyPr wrap="none">
            <a:spAutoFit/>
          </a:bodyPr>
          <a:lstStyle/>
          <a:p>
            <a:pPr>
              <a:lnSpc>
                <a:spcPct val="90000"/>
              </a:lnSpc>
            </a:pPr>
            <a:r>
              <a:rPr lang="en-US" altLang="zh-CN" b="1" dirty="0">
                <a:ea typeface="Malgun Gothic Semilight" panose="020B0502040204020203" pitchFamily="34" charset="-122"/>
              </a:rPr>
              <a:t>Human</a:t>
            </a:r>
            <a:r>
              <a:rPr lang="en-US" altLang="ko-KR" b="1" dirty="0">
                <a:ea typeface="Malgun Gothic Semilight" panose="020B0502040204020203" pitchFamily="34" charset="-122"/>
              </a:rPr>
              <a:t> Intelligence</a:t>
            </a:r>
          </a:p>
        </p:txBody>
      </p:sp>
      <p:sp>
        <p:nvSpPr>
          <p:cNvPr id="11" name="矩形 10"/>
          <p:cNvSpPr/>
          <p:nvPr/>
        </p:nvSpPr>
        <p:spPr>
          <a:xfrm>
            <a:off x="603259" y="4471761"/>
            <a:ext cx="2787943" cy="341632"/>
          </a:xfrm>
          <a:prstGeom prst="rect">
            <a:avLst/>
          </a:prstGeom>
        </p:spPr>
        <p:txBody>
          <a:bodyPr wrap="none">
            <a:spAutoFit/>
          </a:bodyPr>
          <a:lstStyle/>
          <a:p>
            <a:pPr>
              <a:lnSpc>
                <a:spcPct val="90000"/>
              </a:lnSpc>
            </a:pPr>
            <a:r>
              <a:rPr lang="en-US" altLang="ko-KR" b="1" dirty="0">
                <a:ea typeface="Malgun Gothic Semilight" panose="020B0502040204020203" pitchFamily="34" charset="-122"/>
              </a:rPr>
              <a:t>Artificial Intelligence (AI)</a:t>
            </a:r>
          </a:p>
        </p:txBody>
      </p:sp>
    </p:spTree>
    <p:extLst>
      <p:ext uri="{BB962C8B-B14F-4D97-AF65-F5344CB8AC3E}">
        <p14:creationId xmlns:p14="http://schemas.microsoft.com/office/powerpoint/2010/main" val="3748381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870200" y="1755354"/>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3227173"/>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5274730"/>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3227173"/>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5274729"/>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617572"/>
            <a:ext cx="5418667" cy="4064000"/>
          </a:xfrm>
          <a:prstGeom prst="rect">
            <a:avLst/>
          </a:prstGeom>
          <a:noFill/>
        </p:spPr>
      </p:pic>
      <p:sp>
        <p:nvSpPr>
          <p:cNvPr id="11" name="Rectangle 10"/>
          <p:cNvSpPr/>
          <p:nvPr/>
        </p:nvSpPr>
        <p:spPr>
          <a:xfrm>
            <a:off x="415499" y="2414372"/>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a:xfrm>
            <a:off x="6030795" y="2414372"/>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415499" y="4657156"/>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6030795" y="4667769"/>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矩形 2"/>
          <p:cNvSpPr/>
          <p:nvPr/>
        </p:nvSpPr>
        <p:spPr>
          <a:xfrm>
            <a:off x="415499" y="2615277"/>
            <a:ext cx="1569660" cy="369332"/>
          </a:xfrm>
          <a:prstGeom prst="rect">
            <a:avLst/>
          </a:prstGeom>
        </p:spPr>
        <p:txBody>
          <a:bodyPr wrap="none">
            <a:spAutoFit/>
          </a:bodyPr>
          <a:lstStyle/>
          <a:p>
            <a:r>
              <a:rPr lang="zh-CN" altLang="en-US" dirty="0" smtClean="0"/>
              <a:t>认知建模方法</a:t>
            </a:r>
            <a:endParaRPr lang="zh-CN" altLang="en-US" dirty="0"/>
          </a:p>
        </p:txBody>
      </p:sp>
      <p:sp>
        <p:nvSpPr>
          <p:cNvPr id="4" name="矩形 3"/>
          <p:cNvSpPr/>
          <p:nvPr/>
        </p:nvSpPr>
        <p:spPr>
          <a:xfrm>
            <a:off x="406400" y="5965594"/>
            <a:ext cx="1569660" cy="369332"/>
          </a:xfrm>
          <a:prstGeom prst="rect">
            <a:avLst/>
          </a:prstGeom>
        </p:spPr>
        <p:txBody>
          <a:bodyPr wrap="none">
            <a:spAutoFit/>
          </a:bodyPr>
          <a:lstStyle/>
          <a:p>
            <a:r>
              <a:rPr lang="zh-CN" altLang="en-US" dirty="0" smtClean="0"/>
              <a:t>图灵测试方法</a:t>
            </a:r>
            <a:endParaRPr lang="zh-CN" altLang="en-US" dirty="0"/>
          </a:p>
        </p:txBody>
      </p:sp>
      <p:sp>
        <p:nvSpPr>
          <p:cNvPr id="5" name="矩形 4"/>
          <p:cNvSpPr/>
          <p:nvPr/>
        </p:nvSpPr>
        <p:spPr>
          <a:xfrm>
            <a:off x="10481872" y="2615277"/>
            <a:ext cx="1569660" cy="369332"/>
          </a:xfrm>
          <a:prstGeom prst="rect">
            <a:avLst/>
          </a:prstGeom>
        </p:spPr>
        <p:txBody>
          <a:bodyPr wrap="none">
            <a:spAutoFit/>
          </a:bodyPr>
          <a:lstStyle/>
          <a:p>
            <a:r>
              <a:rPr lang="zh-CN" altLang="en-US" dirty="0" smtClean="0"/>
              <a:t>思维法则方法</a:t>
            </a:r>
            <a:endParaRPr lang="zh-CN" altLang="en-US" dirty="0"/>
          </a:p>
        </p:txBody>
      </p:sp>
      <p:sp>
        <p:nvSpPr>
          <p:cNvPr id="16" name="矩形 15"/>
          <p:cNvSpPr/>
          <p:nvPr/>
        </p:nvSpPr>
        <p:spPr>
          <a:xfrm>
            <a:off x="10319883" y="5965594"/>
            <a:ext cx="1800493" cy="369332"/>
          </a:xfrm>
          <a:prstGeom prst="rect">
            <a:avLst/>
          </a:prstGeom>
        </p:spPr>
        <p:txBody>
          <a:bodyPr wrap="none">
            <a:spAutoFit/>
          </a:bodyPr>
          <a:lstStyle/>
          <a:p>
            <a:r>
              <a:rPr lang="zh-CN" altLang="en-US" dirty="0" smtClean="0"/>
              <a:t>理性智能体方法</a:t>
            </a:r>
            <a:endParaRPr lang="zh-CN" altLang="en-US" dirty="0"/>
          </a:p>
        </p:txBody>
      </p:sp>
    </p:spTree>
    <p:extLst>
      <p:ext uri="{BB962C8B-B14F-4D97-AF65-F5344CB8AC3E}">
        <p14:creationId xmlns:p14="http://schemas.microsoft.com/office/powerpoint/2010/main" val="123676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Grp="1" noChangeArrowheads="1"/>
          </p:cNvSpPr>
          <p:nvPr>
            <p:ph type="title"/>
          </p:nvPr>
        </p:nvSpPr>
        <p:spPr/>
        <p:txBody>
          <a:bodyPr/>
          <a:lstStyle/>
          <a:p>
            <a:pPr eaLnBrk="1" hangingPunct="1"/>
            <a:r>
              <a:rPr lang="en-US" altLang="ko-KR" b="1" dirty="0">
                <a:latin typeface="Times New Roman" panose="02020603050405020304" pitchFamily="18" charset="0"/>
                <a:cs typeface="Times New Roman" panose="02020603050405020304" pitchFamily="18" charset="0"/>
              </a:rPr>
              <a:t>What </a:t>
            </a:r>
            <a:r>
              <a:rPr lang="en-US" altLang="zh-CN" b="1" dirty="0">
                <a:latin typeface="Times New Roman" panose="02020603050405020304" pitchFamily="18" charset="0"/>
                <a:cs typeface="Times New Roman" panose="02020603050405020304" pitchFamily="18" charset="0"/>
              </a:rPr>
              <a:t>is</a:t>
            </a:r>
            <a:r>
              <a:rPr lang="en-US" altLang="ko-KR" b="1" dirty="0">
                <a:latin typeface="Times New Roman" panose="02020603050405020304" pitchFamily="18" charset="0"/>
                <a:cs typeface="Times New Roman" panose="02020603050405020304" pitchFamily="18" charset="0"/>
              </a:rPr>
              <a:t> AI? </a:t>
            </a:r>
          </a:p>
        </p:txBody>
      </p:sp>
      <p:sp>
        <p:nvSpPr>
          <p:cNvPr id="19459" name="Rectangle 3"/>
          <p:cNvSpPr>
            <a:spLocks noGrp="1" noChangeArrowheads="1"/>
          </p:cNvSpPr>
          <p:nvPr>
            <p:ph type="body" idx="1"/>
          </p:nvPr>
        </p:nvSpPr>
        <p:spPr>
          <a:xfrm>
            <a:off x="1047185" y="2121239"/>
            <a:ext cx="10887364" cy="5118502"/>
          </a:xfrm>
        </p:spPr>
        <p:txBody>
          <a:bodyPr>
            <a:normAutofit/>
          </a:bodyPr>
          <a:lstStyle/>
          <a:p>
            <a:pPr eaLnBrk="1" hangingPunct="1">
              <a:lnSpc>
                <a:spcPct val="90000"/>
              </a:lnSpc>
            </a:pPr>
            <a:r>
              <a:rPr lang="en-US" altLang="ko-KR" b="1" dirty="0">
                <a:ea typeface="Malgun Gothic Semilight" panose="020B0502040204020203" pitchFamily="34" charset="-122"/>
              </a:rPr>
              <a:t>Artificial Intelligence (AI)</a:t>
            </a:r>
          </a:p>
          <a:p>
            <a:pPr lvl="1">
              <a:lnSpc>
                <a:spcPct val="150000"/>
              </a:lnSpc>
            </a:pPr>
            <a:r>
              <a:rPr lang="zh-CN" altLang="en-US" sz="2000" b="1" dirty="0" smtClean="0"/>
              <a:t>类人</a:t>
            </a:r>
            <a:r>
              <a:rPr lang="zh-CN" altLang="en-US" sz="2000" b="1" dirty="0"/>
              <a:t>行为</a:t>
            </a:r>
            <a:r>
              <a:rPr lang="zh-CN" altLang="en-US" sz="2000" dirty="0" smtClean="0"/>
              <a:t>：应用</a:t>
            </a:r>
            <a:r>
              <a:rPr lang="zh-CN" altLang="en-US" sz="2000" dirty="0"/>
              <a:t>计算机的软硬件来模拟人类某些智能行为的基本理论、方法和技术</a:t>
            </a:r>
            <a:endParaRPr lang="en-US" altLang="zh-CN" sz="2000" dirty="0"/>
          </a:p>
          <a:p>
            <a:pPr lvl="1">
              <a:lnSpc>
                <a:spcPct val="150000"/>
              </a:lnSpc>
            </a:pPr>
            <a:r>
              <a:rPr lang="zh-CN" altLang="en-US" sz="2000" b="1" dirty="0"/>
              <a:t>类人</a:t>
            </a:r>
            <a:r>
              <a:rPr lang="zh-CN" altLang="en-US" sz="2000" b="1" dirty="0" smtClean="0"/>
              <a:t>思考</a:t>
            </a:r>
            <a:r>
              <a:rPr lang="zh-CN" altLang="en-US" sz="2000" dirty="0" smtClean="0"/>
              <a:t>：建立在对人类或动物实验研究基础上，揭示人类是如何思考的（心智理论），进而编写计算机程序，使其像人类一样思考</a:t>
            </a:r>
            <a:endParaRPr lang="en-US" altLang="zh-CN" sz="2000" dirty="0" smtClean="0"/>
          </a:p>
          <a:p>
            <a:pPr lvl="1">
              <a:lnSpc>
                <a:spcPct val="150000"/>
              </a:lnSpc>
            </a:pPr>
            <a:r>
              <a:rPr lang="zh-CN" altLang="en-US" sz="2000" b="1" dirty="0" smtClean="0"/>
              <a:t>理性</a:t>
            </a:r>
            <a:r>
              <a:rPr lang="zh-CN" altLang="en-US" sz="2000" b="1" dirty="0"/>
              <a:t>思考</a:t>
            </a:r>
            <a:r>
              <a:rPr lang="zh-CN" altLang="en-US" sz="2000" dirty="0" smtClean="0"/>
              <a:t>：借助于逻辑符号描述知识，构建全面的理性思维模型，从原始的感知到对世界运作方式的理解，再到对未来的预测。</a:t>
            </a:r>
            <a:endParaRPr lang="en-US" altLang="ko-KR" sz="2000" b="1" dirty="0" smtClean="0">
              <a:latin typeface="Times New Roman" panose="02020603050405020304" pitchFamily="18" charset="0"/>
              <a:ea typeface="Malgun Gothic Semilight" panose="020B0502040204020203" pitchFamily="34" charset="-122"/>
              <a:cs typeface="Times New Roman" panose="02020603050405020304" pitchFamily="18" charset="0"/>
            </a:endParaRPr>
          </a:p>
          <a:p>
            <a:pPr lvl="1" eaLnBrk="1" hangingPunct="1">
              <a:lnSpc>
                <a:spcPct val="90000"/>
              </a:lnSpc>
            </a:pPr>
            <a:endParaRPr lang="en-US" altLang="ko-KR" sz="2000" b="1" dirty="0">
              <a:latin typeface="Times New Roman" panose="02020603050405020304" pitchFamily="18" charset="0"/>
              <a:ea typeface="Malgun Gothic Semilight" panose="020B0502040204020203" pitchFamily="34" charset="-122"/>
              <a:cs typeface="Times New Roman" panose="02020603050405020304" pitchFamily="18" charset="0"/>
            </a:endParaRPr>
          </a:p>
          <a:p>
            <a:pPr lvl="1" eaLnBrk="1" hangingPunct="1">
              <a:lnSpc>
                <a:spcPct val="90000"/>
              </a:lnSpc>
            </a:pPr>
            <a:r>
              <a:rPr lang="zh-CN" altLang="en-US" sz="2000" b="1" dirty="0" smtClean="0">
                <a:latin typeface="Times New Roman" panose="02020603050405020304" pitchFamily="18" charset="0"/>
                <a:ea typeface="Malgun Gothic Semilight" panose="020B0502040204020203" pitchFamily="34" charset="-122"/>
                <a:cs typeface="Times New Roman" panose="02020603050405020304" pitchFamily="18" charset="0"/>
              </a:rPr>
              <a:t>理性行为：人工智能专注于研究和构建做正确事情的</a:t>
            </a:r>
            <a:r>
              <a:rPr lang="zh-CN" altLang="en-US" sz="2000" b="1" u="sng" dirty="0" smtClean="0">
                <a:latin typeface="Times New Roman" panose="02020603050405020304" pitchFamily="18" charset="0"/>
                <a:ea typeface="Malgun Gothic Semilight" panose="020B0502040204020203" pitchFamily="34" charset="-122"/>
                <a:cs typeface="Times New Roman" panose="02020603050405020304" pitchFamily="18" charset="0"/>
              </a:rPr>
              <a:t>智能体</a:t>
            </a:r>
            <a:r>
              <a:rPr lang="zh-CN" altLang="en-US" sz="2000" b="1" dirty="0" smtClean="0">
                <a:latin typeface="Times New Roman" panose="02020603050405020304" pitchFamily="18" charset="0"/>
                <a:ea typeface="Malgun Gothic Semilight" panose="020B0502040204020203" pitchFamily="34" charset="-122"/>
                <a:cs typeface="Times New Roman" panose="02020603050405020304" pitchFamily="18" charset="0"/>
              </a:rPr>
              <a:t>。</a:t>
            </a:r>
            <a:endParaRPr lang="en-US" altLang="ko-KR" sz="2000" b="1" dirty="0">
              <a:latin typeface="Times New Roman" panose="02020603050405020304" pitchFamily="18" charset="0"/>
              <a:ea typeface="Malgun Gothic Semi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308883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本周作业</a:t>
            </a:r>
          </a:p>
        </p:txBody>
      </p:sp>
      <p:sp>
        <p:nvSpPr>
          <p:cNvPr id="6" name="内容占位符 2"/>
          <p:cNvSpPr txBox="1">
            <a:spLocks/>
          </p:cNvSpPr>
          <p:nvPr/>
        </p:nvSpPr>
        <p:spPr>
          <a:xfrm>
            <a:off x="1048548" y="2197951"/>
            <a:ext cx="1030525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复习教材第</a:t>
            </a:r>
            <a:r>
              <a:rPr lang="en-US" altLang="zh-CN" dirty="0"/>
              <a:t>1</a:t>
            </a:r>
            <a:r>
              <a:rPr lang="zh-CN" altLang="en-US" dirty="0"/>
              <a:t>章内容，完成课后习题</a:t>
            </a:r>
            <a:r>
              <a:rPr lang="en-US" altLang="zh-CN" dirty="0"/>
              <a:t>1.2</a:t>
            </a:r>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p:txBody>
      </p:sp>
      <p:pic>
        <p:nvPicPr>
          <p:cNvPr id="7" name="图片 6"/>
          <p:cNvPicPr>
            <a:picLocks noChangeAspect="1"/>
          </p:cNvPicPr>
          <p:nvPr/>
        </p:nvPicPr>
        <p:blipFill>
          <a:blip r:embed="rId2"/>
          <a:stretch>
            <a:fillRect/>
          </a:stretch>
        </p:blipFill>
        <p:spPr>
          <a:xfrm>
            <a:off x="1407329" y="3217537"/>
            <a:ext cx="9587687" cy="1798120"/>
          </a:xfrm>
          <a:prstGeom prst="rect">
            <a:avLst/>
          </a:prstGeom>
        </p:spPr>
      </p:pic>
    </p:spTree>
    <p:extLst>
      <p:ext uri="{BB962C8B-B14F-4D97-AF65-F5344CB8AC3E}">
        <p14:creationId xmlns:p14="http://schemas.microsoft.com/office/powerpoint/2010/main" val="17569963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本周小结</a:t>
            </a:r>
            <a:endParaRPr lang="zh-CN" altLang="en-US" dirty="0"/>
          </a:p>
        </p:txBody>
      </p:sp>
      <p:sp>
        <p:nvSpPr>
          <p:cNvPr id="6" name="内容占位符 2"/>
          <p:cNvSpPr txBox="1">
            <a:spLocks/>
          </p:cNvSpPr>
          <p:nvPr/>
        </p:nvSpPr>
        <p:spPr>
          <a:xfrm>
            <a:off x="838200" y="2063197"/>
            <a:ext cx="10305251"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Clr>
                <a:schemeClr val="bg1"/>
              </a:buClr>
              <a:buSzPct val="80000"/>
              <a:buFont typeface="Wingdings" panose="05000000000000000000" pitchFamily="2" charset="2"/>
              <a:buChar char="u"/>
            </a:pPr>
            <a:r>
              <a:rPr lang="zh-CN" altLang="zh-CN" dirty="0">
                <a:latin typeface="Times New Roman" panose="02020603050405020304" pitchFamily="18" charset="0"/>
                <a:ea typeface="楷体" panose="02010609060101010101" pitchFamily="49" charset="-122"/>
                <a:cs typeface="Times New Roman" panose="02020603050405020304" pitchFamily="18" charset="0"/>
              </a:rPr>
              <a:t>人工智能</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1956</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年从达特茅斯启航，今天正在对经济发展、社会进步产生重大而深远的</a:t>
            </a:r>
            <a:r>
              <a:rPr lang="zh-CN" altLang="zh-CN" dirty="0" smtClean="0">
                <a:latin typeface="Times New Roman" panose="02020603050405020304" pitchFamily="18" charset="0"/>
                <a:ea typeface="楷体" panose="02010609060101010101" pitchFamily="49" charset="-122"/>
                <a:cs typeface="Times New Roman" panose="02020603050405020304" pitchFamily="18" charset="0"/>
              </a:rPr>
              <a:t>影响。</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德国数学家大卫</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希尔伯特</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(David Hilbert)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在二十世纪初提出的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23</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个数学</a:t>
            </a:r>
            <a:r>
              <a:rPr lang="zh-CN" altLang="zh-CN" dirty="0" smtClean="0">
                <a:latin typeface="Times New Roman" panose="02020603050405020304" pitchFamily="18" charset="0"/>
                <a:ea typeface="楷体" panose="02010609060101010101" pitchFamily="49" charset="-122"/>
                <a:cs typeface="Times New Roman" panose="02020603050405020304" pitchFamily="18" charset="0"/>
              </a:rPr>
              <a:t>问题</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，在他</a:t>
            </a:r>
            <a:r>
              <a:rPr lang="zh-CN" altLang="zh-CN" dirty="0" smtClean="0">
                <a:latin typeface="Times New Roman" panose="02020603050405020304" pitchFamily="18" charset="0"/>
                <a:ea typeface="楷体" panose="02010609060101010101" pitchFamily="49" charset="-122"/>
                <a:cs typeface="Times New Roman" panose="02020603050405020304" pitchFamily="18" charset="0"/>
              </a:rPr>
              <a:t>去世</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时，仍然有很多问题尚未解决，在他的墓碑上用德文刻下了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我们必须知道，我们必将知道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这一句话。我们相信，</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可认知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乐观主义态度将鼓舞人工智能研究者和实践者不断推动对人工智能的无尽探索。</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chemeClr val="bg1"/>
              </a:buClr>
              <a:buSzPct val="80000"/>
              <a:buFont typeface="Wingdings" panose="05000000000000000000" pitchFamily="2" charset="2"/>
              <a:buChar char="u"/>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chemeClr val="bg1"/>
              </a:buClr>
              <a:buSzPct val="80000"/>
              <a:buFont typeface="Wingdings" panose="05000000000000000000" pitchFamily="2" charset="2"/>
              <a:buChar char="u"/>
            </a:pPr>
            <a:r>
              <a:rPr lang="zh-CN" altLang="zh-CN" dirty="0">
                <a:latin typeface="Times New Roman" panose="02020603050405020304" pitchFamily="18" charset="0"/>
                <a:ea typeface="楷体" panose="02010609060101010101" pitchFamily="49" charset="-122"/>
                <a:cs typeface="Times New Roman" panose="02020603050405020304" pitchFamily="18" charset="0"/>
              </a:rPr>
              <a:t>今天，</a:t>
            </a:r>
            <a:r>
              <a:rPr lang="zh-CN" altLang="zh-CN"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人工智能犹如历史上蒸气机、电力、计算机和互联网等通用技术一样</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正深刻地以史无前例速度改变人类社会和经济发展，在语言基础模型（大模型）、自然语言中的机器翻译、图像分类与视觉对象定位、语音识别与合成、科学计算、跨媒体智能和机器人控制等领域为释放人类创造力和促进经济增长提供了巨大的机会</a:t>
            </a:r>
            <a:r>
              <a:rPr lang="zh-CN" altLang="zh-CN"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71331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4049050" y="2390634"/>
            <a:ext cx="7615126" cy="2219691"/>
          </a:xfrm>
        </p:spPr>
        <p:txBody>
          <a:bodyPr/>
          <a:lstStyle/>
          <a:p>
            <a:r>
              <a:rPr lang="en-US" altLang="zh-CN" dirty="0"/>
              <a:t>Thanks</a:t>
            </a:r>
            <a:r>
              <a:rPr lang="zh-CN" altLang="en-US" dirty="0"/>
              <a:t>！ </a:t>
            </a:r>
            <a:r>
              <a:rPr lang="en-US" altLang="zh-CN" dirty="0"/>
              <a:t/>
            </a:r>
            <a:br>
              <a:rPr lang="en-US" altLang="zh-CN" dirty="0"/>
            </a:br>
            <a:r>
              <a:rPr lang="en-US" altLang="zh-CN" dirty="0"/>
              <a:t/>
            </a:r>
            <a:br>
              <a:rPr lang="en-US" altLang="zh-CN" dirty="0"/>
            </a:br>
            <a:r>
              <a:rPr lang="en-US" altLang="zh-CN" dirty="0"/>
              <a:t>Question?</a:t>
            </a:r>
            <a:endParaRPr lang="zh-CN" altLang="en-US" dirty="0"/>
          </a:p>
        </p:txBody>
      </p:sp>
    </p:spTree>
    <p:extLst>
      <p:ext uri="{BB962C8B-B14F-4D97-AF65-F5344CB8AC3E}">
        <p14:creationId xmlns:p14="http://schemas.microsoft.com/office/powerpoint/2010/main" val="38247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869989" y="1594509"/>
            <a:ext cx="4452022" cy="4487848"/>
            <a:chOff x="3872379" y="1383943"/>
            <a:chExt cx="4452022" cy="4487848"/>
          </a:xfrm>
        </p:grpSpPr>
        <p:sp>
          <p:nvSpPr>
            <p:cNvPr id="3" name="Freeform 5"/>
            <p:cNvSpPr>
              <a:spLocks/>
            </p:cNvSpPr>
            <p:nvPr/>
          </p:nvSpPr>
          <p:spPr bwMode="auto">
            <a:xfrm>
              <a:off x="3872379" y="1383943"/>
              <a:ext cx="2161524" cy="2161524"/>
            </a:xfrm>
            <a:custGeom>
              <a:avLst/>
              <a:gdLst/>
              <a:ahLst/>
              <a:cxnLst>
                <a:cxn ang="0">
                  <a:pos x="673" y="233"/>
                </a:cxn>
                <a:cxn ang="0">
                  <a:pos x="233" y="233"/>
                </a:cxn>
                <a:cxn ang="0">
                  <a:pos x="233" y="673"/>
                </a:cxn>
                <a:cxn ang="0">
                  <a:pos x="0" y="905"/>
                </a:cxn>
                <a:cxn ang="0">
                  <a:pos x="905" y="905"/>
                </a:cxn>
                <a:cxn ang="0">
                  <a:pos x="905" y="0"/>
                </a:cxn>
                <a:cxn ang="0">
                  <a:pos x="673" y="233"/>
                </a:cxn>
              </a:cxnLst>
              <a:rect l="0" t="0" r="r" b="b"/>
              <a:pathLst>
                <a:path w="905" h="905">
                  <a:moveTo>
                    <a:pt x="673" y="233"/>
                  </a:moveTo>
                  <a:lnTo>
                    <a:pt x="233" y="233"/>
                  </a:lnTo>
                  <a:lnTo>
                    <a:pt x="233" y="673"/>
                  </a:lnTo>
                  <a:lnTo>
                    <a:pt x="0" y="905"/>
                  </a:lnTo>
                  <a:lnTo>
                    <a:pt x="905" y="905"/>
                  </a:lnTo>
                  <a:lnTo>
                    <a:pt x="905" y="0"/>
                  </a:lnTo>
                  <a:lnTo>
                    <a:pt x="673" y="233"/>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4" name="Freeform 6"/>
            <p:cNvSpPr>
              <a:spLocks/>
            </p:cNvSpPr>
            <p:nvPr/>
          </p:nvSpPr>
          <p:spPr bwMode="auto">
            <a:xfrm>
              <a:off x="6162877" y="1383943"/>
              <a:ext cx="2161524" cy="2161524"/>
            </a:xfrm>
            <a:custGeom>
              <a:avLst/>
              <a:gdLst/>
              <a:ahLst/>
              <a:cxnLst>
                <a:cxn ang="0">
                  <a:pos x="672" y="673"/>
                </a:cxn>
                <a:cxn ang="0">
                  <a:pos x="672" y="233"/>
                </a:cxn>
                <a:cxn ang="0">
                  <a:pos x="232" y="233"/>
                </a:cxn>
                <a:cxn ang="0">
                  <a:pos x="0" y="0"/>
                </a:cxn>
                <a:cxn ang="0">
                  <a:pos x="0" y="905"/>
                </a:cxn>
                <a:cxn ang="0">
                  <a:pos x="905" y="905"/>
                </a:cxn>
                <a:cxn ang="0">
                  <a:pos x="672" y="673"/>
                </a:cxn>
              </a:cxnLst>
              <a:rect l="0" t="0" r="r" b="b"/>
              <a:pathLst>
                <a:path w="905" h="905">
                  <a:moveTo>
                    <a:pt x="672" y="673"/>
                  </a:moveTo>
                  <a:lnTo>
                    <a:pt x="672" y="233"/>
                  </a:lnTo>
                  <a:lnTo>
                    <a:pt x="232" y="233"/>
                  </a:lnTo>
                  <a:lnTo>
                    <a:pt x="0" y="0"/>
                  </a:lnTo>
                  <a:lnTo>
                    <a:pt x="0" y="905"/>
                  </a:lnTo>
                  <a:lnTo>
                    <a:pt x="905" y="905"/>
                  </a:lnTo>
                  <a:lnTo>
                    <a:pt x="672" y="673"/>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5" name="Freeform 7"/>
            <p:cNvSpPr>
              <a:spLocks/>
            </p:cNvSpPr>
            <p:nvPr/>
          </p:nvSpPr>
          <p:spPr bwMode="auto">
            <a:xfrm>
              <a:off x="3872379" y="3710267"/>
              <a:ext cx="2161524" cy="2161524"/>
            </a:xfrm>
            <a:custGeom>
              <a:avLst/>
              <a:gdLst/>
              <a:ahLst/>
              <a:cxnLst>
                <a:cxn ang="0">
                  <a:pos x="0" y="0"/>
                </a:cxn>
                <a:cxn ang="0">
                  <a:pos x="233" y="232"/>
                </a:cxn>
                <a:cxn ang="0">
                  <a:pos x="233" y="672"/>
                </a:cxn>
                <a:cxn ang="0">
                  <a:pos x="673" y="672"/>
                </a:cxn>
                <a:cxn ang="0">
                  <a:pos x="905" y="905"/>
                </a:cxn>
                <a:cxn ang="0">
                  <a:pos x="905" y="0"/>
                </a:cxn>
                <a:cxn ang="0">
                  <a:pos x="0" y="0"/>
                </a:cxn>
              </a:cxnLst>
              <a:rect l="0" t="0" r="r" b="b"/>
              <a:pathLst>
                <a:path w="905" h="905">
                  <a:moveTo>
                    <a:pt x="0" y="0"/>
                  </a:moveTo>
                  <a:lnTo>
                    <a:pt x="233" y="232"/>
                  </a:lnTo>
                  <a:lnTo>
                    <a:pt x="233" y="672"/>
                  </a:lnTo>
                  <a:lnTo>
                    <a:pt x="673" y="672"/>
                  </a:lnTo>
                  <a:lnTo>
                    <a:pt x="905" y="905"/>
                  </a:lnTo>
                  <a:lnTo>
                    <a:pt x="905" y="0"/>
                  </a:lnTo>
                  <a:lnTo>
                    <a:pt x="0" y="0"/>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6" name="Freeform 8"/>
            <p:cNvSpPr>
              <a:spLocks/>
            </p:cNvSpPr>
            <p:nvPr/>
          </p:nvSpPr>
          <p:spPr bwMode="auto">
            <a:xfrm>
              <a:off x="6162877" y="3710267"/>
              <a:ext cx="2161524" cy="2161524"/>
            </a:xfrm>
            <a:custGeom>
              <a:avLst/>
              <a:gdLst/>
              <a:ahLst/>
              <a:cxnLst>
                <a:cxn ang="0">
                  <a:pos x="0" y="0"/>
                </a:cxn>
                <a:cxn ang="0">
                  <a:pos x="0" y="905"/>
                </a:cxn>
                <a:cxn ang="0">
                  <a:pos x="232" y="672"/>
                </a:cxn>
                <a:cxn ang="0">
                  <a:pos x="672" y="672"/>
                </a:cxn>
                <a:cxn ang="0">
                  <a:pos x="672" y="232"/>
                </a:cxn>
                <a:cxn ang="0">
                  <a:pos x="905" y="0"/>
                </a:cxn>
                <a:cxn ang="0">
                  <a:pos x="0" y="0"/>
                </a:cxn>
              </a:cxnLst>
              <a:rect l="0" t="0" r="r" b="b"/>
              <a:pathLst>
                <a:path w="905" h="905">
                  <a:moveTo>
                    <a:pt x="0" y="0"/>
                  </a:moveTo>
                  <a:lnTo>
                    <a:pt x="0" y="905"/>
                  </a:lnTo>
                  <a:lnTo>
                    <a:pt x="232" y="672"/>
                  </a:lnTo>
                  <a:lnTo>
                    <a:pt x="672" y="672"/>
                  </a:lnTo>
                  <a:lnTo>
                    <a:pt x="672" y="232"/>
                  </a:lnTo>
                  <a:lnTo>
                    <a:pt x="905" y="0"/>
                  </a:lnTo>
                  <a:lnTo>
                    <a:pt x="0" y="0"/>
                  </a:lnTo>
                  <a:close/>
                </a:path>
              </a:pathLst>
            </a:custGeom>
            <a:solidFill>
              <a:srgbClr val="24569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nvGrpSpPr>
            <p:cNvPr id="7" name="Group 44"/>
            <p:cNvGrpSpPr/>
            <p:nvPr/>
          </p:nvGrpSpPr>
          <p:grpSpPr>
            <a:xfrm>
              <a:off x="4569798" y="4627422"/>
              <a:ext cx="527842" cy="535007"/>
              <a:chOff x="3557588" y="3654425"/>
              <a:chExt cx="350838" cy="355600"/>
            </a:xfrm>
          </p:grpSpPr>
          <p:sp>
            <p:nvSpPr>
              <p:cNvPr id="20" name="Freeform 9"/>
              <p:cNvSpPr>
                <a:spLocks noEditPoints="1"/>
              </p:cNvSpPr>
              <p:nvPr/>
            </p:nvSpPr>
            <p:spPr bwMode="auto">
              <a:xfrm>
                <a:off x="3619501" y="3654425"/>
                <a:ext cx="288925" cy="163513"/>
              </a:xfrm>
              <a:custGeom>
                <a:avLst/>
                <a:gdLst/>
                <a:ahLst/>
                <a:cxnLst>
                  <a:cxn ang="0">
                    <a:pos x="40" y="55"/>
                  </a:cxn>
                  <a:cxn ang="0">
                    <a:pos x="41" y="55"/>
                  </a:cxn>
                  <a:cxn ang="0">
                    <a:pos x="95" y="55"/>
                  </a:cxn>
                  <a:cxn ang="0">
                    <a:pos x="97" y="55"/>
                  </a:cxn>
                  <a:cxn ang="0">
                    <a:pos x="97" y="53"/>
                  </a:cxn>
                  <a:cxn ang="0">
                    <a:pos x="78" y="15"/>
                  </a:cxn>
                  <a:cxn ang="0">
                    <a:pos x="38" y="0"/>
                  </a:cxn>
                  <a:cxn ang="0">
                    <a:pos x="1" y="13"/>
                  </a:cxn>
                  <a:cxn ang="0">
                    <a:pos x="0" y="15"/>
                  </a:cxn>
                  <a:cxn ang="0">
                    <a:pos x="1" y="16"/>
                  </a:cxn>
                  <a:cxn ang="0">
                    <a:pos x="40" y="55"/>
                  </a:cxn>
                  <a:cxn ang="0">
                    <a:pos x="32" y="34"/>
                  </a:cxn>
                  <a:cxn ang="0">
                    <a:pos x="48" y="11"/>
                  </a:cxn>
                  <a:cxn ang="0">
                    <a:pos x="53" y="12"/>
                  </a:cxn>
                  <a:cxn ang="0">
                    <a:pos x="36" y="38"/>
                  </a:cxn>
                  <a:cxn ang="0">
                    <a:pos x="32" y="34"/>
                  </a:cxn>
                  <a:cxn ang="0">
                    <a:pos x="38" y="10"/>
                  </a:cxn>
                  <a:cxn ang="0">
                    <a:pos x="40" y="10"/>
                  </a:cxn>
                  <a:cxn ang="0">
                    <a:pos x="27" y="29"/>
                  </a:cxn>
                  <a:cxn ang="0">
                    <a:pos x="23" y="25"/>
                  </a:cxn>
                  <a:cxn ang="0">
                    <a:pos x="33" y="10"/>
                  </a:cxn>
                  <a:cxn ang="0">
                    <a:pos x="38" y="10"/>
                  </a:cxn>
                  <a:cxn ang="0">
                    <a:pos x="23" y="12"/>
                  </a:cxn>
                  <a:cxn ang="0">
                    <a:pos x="18" y="19"/>
                  </a:cxn>
                  <a:cxn ang="0">
                    <a:pos x="14" y="16"/>
                  </a:cxn>
                  <a:cxn ang="0">
                    <a:pos x="21" y="13"/>
                  </a:cxn>
                  <a:cxn ang="0">
                    <a:pos x="23" y="12"/>
                  </a:cxn>
                  <a:cxn ang="0">
                    <a:pos x="69" y="46"/>
                  </a:cxn>
                  <a:cxn ang="0">
                    <a:pos x="79" y="31"/>
                  </a:cxn>
                  <a:cxn ang="0">
                    <a:pos x="81" y="34"/>
                  </a:cxn>
                  <a:cxn ang="0">
                    <a:pos x="73" y="46"/>
                  </a:cxn>
                  <a:cxn ang="0">
                    <a:pos x="69" y="46"/>
                  </a:cxn>
                  <a:cxn ang="0">
                    <a:pos x="82" y="46"/>
                  </a:cxn>
                  <a:cxn ang="0">
                    <a:pos x="85" y="41"/>
                  </a:cxn>
                  <a:cxn ang="0">
                    <a:pos x="86" y="46"/>
                  </a:cxn>
                  <a:cxn ang="0">
                    <a:pos x="82" y="46"/>
                  </a:cxn>
                  <a:cxn ang="0">
                    <a:pos x="54" y="46"/>
                  </a:cxn>
                  <a:cxn ang="0">
                    <a:pos x="70" y="22"/>
                  </a:cxn>
                  <a:cxn ang="0">
                    <a:pos x="72" y="23"/>
                  </a:cxn>
                  <a:cxn ang="0">
                    <a:pos x="74" y="25"/>
                  </a:cxn>
                  <a:cxn ang="0">
                    <a:pos x="60" y="46"/>
                  </a:cxn>
                  <a:cxn ang="0">
                    <a:pos x="54" y="46"/>
                  </a:cxn>
                  <a:cxn ang="0">
                    <a:pos x="46" y="46"/>
                  </a:cxn>
                  <a:cxn ang="0">
                    <a:pos x="44" y="46"/>
                  </a:cxn>
                  <a:cxn ang="0">
                    <a:pos x="41" y="43"/>
                  </a:cxn>
                  <a:cxn ang="0">
                    <a:pos x="60" y="15"/>
                  </a:cxn>
                  <a:cxn ang="0">
                    <a:pos x="65" y="17"/>
                  </a:cxn>
                  <a:cxn ang="0">
                    <a:pos x="46" y="46"/>
                  </a:cxn>
                  <a:cxn ang="0">
                    <a:pos x="46" y="46"/>
                  </a:cxn>
                  <a:cxn ang="0">
                    <a:pos x="46" y="46"/>
                  </a:cxn>
                </a:cxnLst>
                <a:rect l="0" t="0" r="r" b="b"/>
                <a:pathLst>
                  <a:path w="97" h="55">
                    <a:moveTo>
                      <a:pt x="40" y="55"/>
                    </a:moveTo>
                    <a:cubicBezTo>
                      <a:pt x="40" y="55"/>
                      <a:pt x="40" y="55"/>
                      <a:pt x="41" y="55"/>
                    </a:cubicBezTo>
                    <a:cubicBezTo>
                      <a:pt x="95" y="55"/>
                      <a:pt x="95" y="55"/>
                      <a:pt x="95" y="55"/>
                    </a:cubicBezTo>
                    <a:cubicBezTo>
                      <a:pt x="96" y="55"/>
                      <a:pt x="96" y="55"/>
                      <a:pt x="97" y="55"/>
                    </a:cubicBezTo>
                    <a:cubicBezTo>
                      <a:pt x="97" y="54"/>
                      <a:pt x="97" y="54"/>
                      <a:pt x="97" y="53"/>
                    </a:cubicBezTo>
                    <a:cubicBezTo>
                      <a:pt x="96" y="39"/>
                      <a:pt x="89" y="25"/>
                      <a:pt x="78" y="15"/>
                    </a:cubicBezTo>
                    <a:cubicBezTo>
                      <a:pt x="67" y="6"/>
                      <a:pt x="53" y="0"/>
                      <a:pt x="38" y="0"/>
                    </a:cubicBezTo>
                    <a:cubicBezTo>
                      <a:pt x="25" y="0"/>
                      <a:pt x="12" y="5"/>
                      <a:pt x="1" y="13"/>
                    </a:cubicBezTo>
                    <a:cubicBezTo>
                      <a:pt x="1" y="14"/>
                      <a:pt x="0" y="14"/>
                      <a:pt x="0" y="15"/>
                    </a:cubicBezTo>
                    <a:cubicBezTo>
                      <a:pt x="0" y="15"/>
                      <a:pt x="1" y="16"/>
                      <a:pt x="1" y="16"/>
                    </a:cubicBezTo>
                    <a:lnTo>
                      <a:pt x="40" y="55"/>
                    </a:lnTo>
                    <a:close/>
                    <a:moveTo>
                      <a:pt x="32" y="34"/>
                    </a:moveTo>
                    <a:cubicBezTo>
                      <a:pt x="48" y="11"/>
                      <a:pt x="48" y="11"/>
                      <a:pt x="48" y="11"/>
                    </a:cubicBezTo>
                    <a:cubicBezTo>
                      <a:pt x="50" y="11"/>
                      <a:pt x="51" y="12"/>
                      <a:pt x="53" y="12"/>
                    </a:cubicBezTo>
                    <a:cubicBezTo>
                      <a:pt x="36" y="38"/>
                      <a:pt x="36" y="38"/>
                      <a:pt x="36" y="38"/>
                    </a:cubicBezTo>
                    <a:lnTo>
                      <a:pt x="32" y="34"/>
                    </a:lnTo>
                    <a:close/>
                    <a:moveTo>
                      <a:pt x="38" y="10"/>
                    </a:moveTo>
                    <a:cubicBezTo>
                      <a:pt x="39" y="10"/>
                      <a:pt x="39" y="10"/>
                      <a:pt x="40" y="10"/>
                    </a:cubicBezTo>
                    <a:cubicBezTo>
                      <a:pt x="27" y="29"/>
                      <a:pt x="27" y="29"/>
                      <a:pt x="27" y="29"/>
                    </a:cubicBezTo>
                    <a:cubicBezTo>
                      <a:pt x="23" y="25"/>
                      <a:pt x="23" y="25"/>
                      <a:pt x="23" y="25"/>
                    </a:cubicBezTo>
                    <a:cubicBezTo>
                      <a:pt x="33" y="10"/>
                      <a:pt x="33" y="10"/>
                      <a:pt x="33" y="10"/>
                    </a:cubicBezTo>
                    <a:cubicBezTo>
                      <a:pt x="35" y="10"/>
                      <a:pt x="37" y="10"/>
                      <a:pt x="38" y="10"/>
                    </a:cubicBezTo>
                    <a:close/>
                    <a:moveTo>
                      <a:pt x="23" y="12"/>
                    </a:moveTo>
                    <a:cubicBezTo>
                      <a:pt x="18" y="19"/>
                      <a:pt x="18" y="19"/>
                      <a:pt x="18" y="19"/>
                    </a:cubicBezTo>
                    <a:cubicBezTo>
                      <a:pt x="14" y="16"/>
                      <a:pt x="14" y="16"/>
                      <a:pt x="14" y="16"/>
                    </a:cubicBezTo>
                    <a:cubicBezTo>
                      <a:pt x="16" y="15"/>
                      <a:pt x="19" y="14"/>
                      <a:pt x="21" y="13"/>
                    </a:cubicBezTo>
                    <a:cubicBezTo>
                      <a:pt x="22" y="13"/>
                      <a:pt x="22" y="12"/>
                      <a:pt x="23" y="12"/>
                    </a:cubicBezTo>
                    <a:close/>
                    <a:moveTo>
                      <a:pt x="69" y="46"/>
                    </a:moveTo>
                    <a:cubicBezTo>
                      <a:pt x="79" y="31"/>
                      <a:pt x="79" y="31"/>
                      <a:pt x="79" y="31"/>
                    </a:cubicBezTo>
                    <a:cubicBezTo>
                      <a:pt x="80" y="32"/>
                      <a:pt x="80" y="33"/>
                      <a:pt x="81" y="34"/>
                    </a:cubicBezTo>
                    <a:cubicBezTo>
                      <a:pt x="73" y="46"/>
                      <a:pt x="73" y="46"/>
                      <a:pt x="73" y="46"/>
                    </a:cubicBezTo>
                    <a:lnTo>
                      <a:pt x="69" y="46"/>
                    </a:lnTo>
                    <a:close/>
                    <a:moveTo>
                      <a:pt x="82" y="46"/>
                    </a:moveTo>
                    <a:cubicBezTo>
                      <a:pt x="85" y="41"/>
                      <a:pt x="85" y="41"/>
                      <a:pt x="85" y="41"/>
                    </a:cubicBezTo>
                    <a:cubicBezTo>
                      <a:pt x="85" y="43"/>
                      <a:pt x="86" y="44"/>
                      <a:pt x="86" y="46"/>
                    </a:cubicBezTo>
                    <a:lnTo>
                      <a:pt x="82" y="46"/>
                    </a:lnTo>
                    <a:close/>
                    <a:moveTo>
                      <a:pt x="54" y="46"/>
                    </a:moveTo>
                    <a:cubicBezTo>
                      <a:pt x="70" y="22"/>
                      <a:pt x="70" y="22"/>
                      <a:pt x="70" y="22"/>
                    </a:cubicBezTo>
                    <a:cubicBezTo>
                      <a:pt x="71" y="22"/>
                      <a:pt x="71" y="22"/>
                      <a:pt x="72" y="23"/>
                    </a:cubicBezTo>
                    <a:cubicBezTo>
                      <a:pt x="73" y="24"/>
                      <a:pt x="73" y="24"/>
                      <a:pt x="74" y="25"/>
                    </a:cubicBezTo>
                    <a:cubicBezTo>
                      <a:pt x="60" y="46"/>
                      <a:pt x="60" y="46"/>
                      <a:pt x="60" y="46"/>
                    </a:cubicBezTo>
                    <a:lnTo>
                      <a:pt x="54" y="46"/>
                    </a:lnTo>
                    <a:close/>
                    <a:moveTo>
                      <a:pt x="46" y="46"/>
                    </a:moveTo>
                    <a:cubicBezTo>
                      <a:pt x="44" y="46"/>
                      <a:pt x="44" y="46"/>
                      <a:pt x="44" y="46"/>
                    </a:cubicBezTo>
                    <a:cubicBezTo>
                      <a:pt x="41" y="43"/>
                      <a:pt x="41" y="43"/>
                      <a:pt x="41" y="43"/>
                    </a:cubicBezTo>
                    <a:cubicBezTo>
                      <a:pt x="60" y="15"/>
                      <a:pt x="60" y="15"/>
                      <a:pt x="60" y="15"/>
                    </a:cubicBezTo>
                    <a:cubicBezTo>
                      <a:pt x="62" y="16"/>
                      <a:pt x="63" y="16"/>
                      <a:pt x="65" y="17"/>
                    </a:cubicBezTo>
                    <a:lnTo>
                      <a:pt x="46" y="46"/>
                    </a:lnTo>
                    <a:close/>
                    <a:moveTo>
                      <a:pt x="46" y="46"/>
                    </a:moveTo>
                    <a:cubicBezTo>
                      <a:pt x="46" y="46"/>
                      <a:pt x="46" y="46"/>
                      <a:pt x="46" y="4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21" name="Freeform 10"/>
              <p:cNvSpPr>
                <a:spLocks noEditPoints="1"/>
              </p:cNvSpPr>
              <p:nvPr/>
            </p:nvSpPr>
            <p:spPr bwMode="auto">
              <a:xfrm>
                <a:off x="3557588" y="3719513"/>
                <a:ext cx="157163" cy="254000"/>
              </a:xfrm>
              <a:custGeom>
                <a:avLst/>
                <a:gdLst/>
                <a:ahLst/>
                <a:cxnLst>
                  <a:cxn ang="0">
                    <a:pos x="53" y="37"/>
                  </a:cxn>
                  <a:cxn ang="0">
                    <a:pos x="16" y="0"/>
                  </a:cxn>
                  <a:cxn ang="0">
                    <a:pos x="14" y="0"/>
                  </a:cxn>
                  <a:cxn ang="0">
                    <a:pos x="13" y="0"/>
                  </a:cxn>
                  <a:cxn ang="0">
                    <a:pos x="0" y="38"/>
                  </a:cxn>
                  <a:cxn ang="0">
                    <a:pos x="23" y="85"/>
                  </a:cxn>
                  <a:cxn ang="0">
                    <a:pos x="24" y="85"/>
                  </a:cxn>
                  <a:cxn ang="0">
                    <a:pos x="24" y="85"/>
                  </a:cxn>
                  <a:cxn ang="0">
                    <a:pos x="26" y="84"/>
                  </a:cxn>
                  <a:cxn ang="0">
                    <a:pos x="53" y="40"/>
                  </a:cxn>
                  <a:cxn ang="0">
                    <a:pos x="53" y="37"/>
                  </a:cxn>
                  <a:cxn ang="0">
                    <a:pos x="42" y="40"/>
                  </a:cxn>
                  <a:cxn ang="0">
                    <a:pos x="22" y="71"/>
                  </a:cxn>
                  <a:cxn ang="0">
                    <a:pos x="15" y="60"/>
                  </a:cxn>
                  <a:cxn ang="0">
                    <a:pos x="9" y="38"/>
                  </a:cxn>
                  <a:cxn ang="0">
                    <a:pos x="12" y="20"/>
                  </a:cxn>
                  <a:cxn ang="0">
                    <a:pos x="16" y="14"/>
                  </a:cxn>
                  <a:cxn ang="0">
                    <a:pos x="42" y="40"/>
                  </a:cxn>
                  <a:cxn ang="0">
                    <a:pos x="42" y="40"/>
                  </a:cxn>
                  <a:cxn ang="0">
                    <a:pos x="42" y="40"/>
                  </a:cxn>
                </a:cxnLst>
                <a:rect l="0" t="0" r="r" b="b"/>
                <a:pathLst>
                  <a:path w="53" h="85">
                    <a:moveTo>
                      <a:pt x="53" y="37"/>
                    </a:moveTo>
                    <a:cubicBezTo>
                      <a:pt x="16" y="0"/>
                      <a:pt x="16" y="0"/>
                      <a:pt x="16" y="0"/>
                    </a:cubicBezTo>
                    <a:cubicBezTo>
                      <a:pt x="15" y="0"/>
                      <a:pt x="15" y="0"/>
                      <a:pt x="14" y="0"/>
                    </a:cubicBezTo>
                    <a:cubicBezTo>
                      <a:pt x="14" y="0"/>
                      <a:pt x="13" y="0"/>
                      <a:pt x="13" y="0"/>
                    </a:cubicBezTo>
                    <a:cubicBezTo>
                      <a:pt x="5" y="11"/>
                      <a:pt x="0" y="24"/>
                      <a:pt x="0" y="38"/>
                    </a:cubicBezTo>
                    <a:cubicBezTo>
                      <a:pt x="0" y="56"/>
                      <a:pt x="8" y="73"/>
                      <a:pt x="23" y="85"/>
                    </a:cubicBezTo>
                    <a:cubicBezTo>
                      <a:pt x="23" y="85"/>
                      <a:pt x="24" y="85"/>
                      <a:pt x="24" y="85"/>
                    </a:cubicBezTo>
                    <a:cubicBezTo>
                      <a:pt x="24" y="85"/>
                      <a:pt x="24" y="85"/>
                      <a:pt x="24" y="85"/>
                    </a:cubicBezTo>
                    <a:cubicBezTo>
                      <a:pt x="25" y="85"/>
                      <a:pt x="25" y="85"/>
                      <a:pt x="26" y="84"/>
                    </a:cubicBezTo>
                    <a:cubicBezTo>
                      <a:pt x="53" y="40"/>
                      <a:pt x="53" y="40"/>
                      <a:pt x="53" y="40"/>
                    </a:cubicBezTo>
                    <a:cubicBezTo>
                      <a:pt x="53" y="39"/>
                      <a:pt x="53" y="38"/>
                      <a:pt x="53" y="37"/>
                    </a:cubicBezTo>
                    <a:close/>
                    <a:moveTo>
                      <a:pt x="42" y="40"/>
                    </a:moveTo>
                    <a:cubicBezTo>
                      <a:pt x="22" y="71"/>
                      <a:pt x="22" y="71"/>
                      <a:pt x="22" y="71"/>
                    </a:cubicBezTo>
                    <a:cubicBezTo>
                      <a:pt x="19" y="68"/>
                      <a:pt x="17" y="64"/>
                      <a:pt x="15" y="60"/>
                    </a:cubicBezTo>
                    <a:cubicBezTo>
                      <a:pt x="11" y="53"/>
                      <a:pt x="9" y="46"/>
                      <a:pt x="9" y="38"/>
                    </a:cubicBezTo>
                    <a:cubicBezTo>
                      <a:pt x="9" y="32"/>
                      <a:pt x="10" y="26"/>
                      <a:pt x="12" y="20"/>
                    </a:cubicBezTo>
                    <a:cubicBezTo>
                      <a:pt x="13" y="18"/>
                      <a:pt x="14" y="16"/>
                      <a:pt x="16" y="14"/>
                    </a:cubicBezTo>
                    <a:lnTo>
                      <a:pt x="42" y="40"/>
                    </a:lnTo>
                    <a:close/>
                    <a:moveTo>
                      <a:pt x="42" y="40"/>
                    </a:moveTo>
                    <a:cubicBezTo>
                      <a:pt x="42" y="40"/>
                      <a:pt x="42" y="40"/>
                      <a:pt x="42" y="4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22" name="Freeform 11"/>
              <p:cNvSpPr>
                <a:spLocks noEditPoints="1"/>
              </p:cNvSpPr>
              <p:nvPr/>
            </p:nvSpPr>
            <p:spPr bwMode="auto">
              <a:xfrm>
                <a:off x="3656013" y="3844925"/>
                <a:ext cx="252413" cy="165100"/>
              </a:xfrm>
              <a:custGeom>
                <a:avLst/>
                <a:gdLst/>
                <a:ahLst/>
                <a:cxnLst>
                  <a:cxn ang="0">
                    <a:pos x="83" y="0"/>
                  </a:cxn>
                  <a:cxn ang="0">
                    <a:pos x="30" y="0"/>
                  </a:cxn>
                  <a:cxn ang="0">
                    <a:pos x="28" y="1"/>
                  </a:cxn>
                  <a:cxn ang="0">
                    <a:pos x="0" y="47"/>
                  </a:cxn>
                  <a:cxn ang="0">
                    <a:pos x="0" y="48"/>
                  </a:cxn>
                  <a:cxn ang="0">
                    <a:pos x="1" y="49"/>
                  </a:cxn>
                  <a:cxn ang="0">
                    <a:pos x="26" y="55"/>
                  </a:cxn>
                  <a:cxn ang="0">
                    <a:pos x="66" y="40"/>
                  </a:cxn>
                  <a:cxn ang="0">
                    <a:pos x="85" y="2"/>
                  </a:cxn>
                  <a:cxn ang="0">
                    <a:pos x="85" y="1"/>
                  </a:cxn>
                  <a:cxn ang="0">
                    <a:pos x="83" y="0"/>
                  </a:cxn>
                  <a:cxn ang="0">
                    <a:pos x="83" y="0"/>
                  </a:cxn>
                  <a:cxn ang="0">
                    <a:pos x="83" y="0"/>
                  </a:cxn>
                </a:cxnLst>
                <a:rect l="0" t="0" r="r" b="b"/>
                <a:pathLst>
                  <a:path w="85" h="55">
                    <a:moveTo>
                      <a:pt x="83" y="0"/>
                    </a:moveTo>
                    <a:cubicBezTo>
                      <a:pt x="30" y="0"/>
                      <a:pt x="30" y="0"/>
                      <a:pt x="30" y="0"/>
                    </a:cubicBezTo>
                    <a:cubicBezTo>
                      <a:pt x="29" y="0"/>
                      <a:pt x="29" y="0"/>
                      <a:pt x="28" y="1"/>
                    </a:cubicBezTo>
                    <a:cubicBezTo>
                      <a:pt x="0" y="47"/>
                      <a:pt x="0" y="47"/>
                      <a:pt x="0" y="47"/>
                    </a:cubicBezTo>
                    <a:cubicBezTo>
                      <a:pt x="0" y="47"/>
                      <a:pt x="0" y="48"/>
                      <a:pt x="0" y="48"/>
                    </a:cubicBezTo>
                    <a:cubicBezTo>
                      <a:pt x="0" y="49"/>
                      <a:pt x="0" y="49"/>
                      <a:pt x="1" y="49"/>
                    </a:cubicBezTo>
                    <a:cubicBezTo>
                      <a:pt x="9" y="53"/>
                      <a:pt x="17" y="55"/>
                      <a:pt x="26" y="55"/>
                    </a:cubicBezTo>
                    <a:cubicBezTo>
                      <a:pt x="41" y="55"/>
                      <a:pt x="55" y="50"/>
                      <a:pt x="66" y="40"/>
                    </a:cubicBezTo>
                    <a:cubicBezTo>
                      <a:pt x="77" y="30"/>
                      <a:pt x="84" y="17"/>
                      <a:pt x="85" y="2"/>
                    </a:cubicBezTo>
                    <a:cubicBezTo>
                      <a:pt x="85" y="2"/>
                      <a:pt x="85" y="1"/>
                      <a:pt x="85" y="1"/>
                    </a:cubicBezTo>
                    <a:cubicBezTo>
                      <a:pt x="84" y="0"/>
                      <a:pt x="84" y="0"/>
                      <a:pt x="83" y="0"/>
                    </a:cubicBezTo>
                    <a:close/>
                    <a:moveTo>
                      <a:pt x="83" y="0"/>
                    </a:moveTo>
                    <a:cubicBezTo>
                      <a:pt x="83" y="0"/>
                      <a:pt x="83" y="0"/>
                      <a:pt x="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grpSp>
          <p:nvGrpSpPr>
            <p:cNvPr id="8" name="Group 48"/>
            <p:cNvGrpSpPr/>
            <p:nvPr/>
          </p:nvGrpSpPr>
          <p:grpSpPr>
            <a:xfrm>
              <a:off x="7025097" y="2098082"/>
              <a:ext cx="606660" cy="539784"/>
              <a:chOff x="5189538" y="1973263"/>
              <a:chExt cx="403225" cy="358775"/>
            </a:xfrm>
          </p:grpSpPr>
          <p:sp>
            <p:nvSpPr>
              <p:cNvPr id="18" name="Freeform 12"/>
              <p:cNvSpPr>
                <a:spLocks noEditPoints="1"/>
              </p:cNvSpPr>
              <p:nvPr/>
            </p:nvSpPr>
            <p:spPr bwMode="auto">
              <a:xfrm>
                <a:off x="5310188" y="1973263"/>
                <a:ext cx="282575" cy="260350"/>
              </a:xfrm>
              <a:custGeom>
                <a:avLst/>
                <a:gdLst/>
                <a:ahLst/>
                <a:cxnLst>
                  <a:cxn ang="0">
                    <a:pos x="3" y="23"/>
                  </a:cxn>
                  <a:cxn ang="0">
                    <a:pos x="13" y="25"/>
                  </a:cxn>
                  <a:cxn ang="0">
                    <a:pos x="54" y="33"/>
                  </a:cxn>
                  <a:cxn ang="0">
                    <a:pos x="65" y="55"/>
                  </a:cxn>
                  <a:cxn ang="0">
                    <a:pos x="61" y="52"/>
                  </a:cxn>
                  <a:cxn ang="0">
                    <a:pos x="56" y="52"/>
                  </a:cxn>
                  <a:cxn ang="0">
                    <a:pos x="55" y="57"/>
                  </a:cxn>
                  <a:cxn ang="0">
                    <a:pos x="65" y="85"/>
                  </a:cxn>
                  <a:cxn ang="0">
                    <a:pos x="68" y="87"/>
                  </a:cxn>
                  <a:cxn ang="0">
                    <a:pos x="72" y="86"/>
                  </a:cxn>
                  <a:cxn ang="0">
                    <a:pos x="93" y="65"/>
                  </a:cxn>
                  <a:cxn ang="0">
                    <a:pos x="94" y="60"/>
                  </a:cxn>
                  <a:cxn ang="0">
                    <a:pos x="90" y="58"/>
                  </a:cxn>
                  <a:cxn ang="0">
                    <a:pos x="83" y="60"/>
                  </a:cxn>
                  <a:cxn ang="0">
                    <a:pos x="67" y="21"/>
                  </a:cxn>
                  <a:cxn ang="0">
                    <a:pos x="6" y="9"/>
                  </a:cxn>
                  <a:cxn ang="0">
                    <a:pos x="1" y="15"/>
                  </a:cxn>
                  <a:cxn ang="0">
                    <a:pos x="3" y="23"/>
                  </a:cxn>
                  <a:cxn ang="0">
                    <a:pos x="3" y="23"/>
                  </a:cxn>
                  <a:cxn ang="0">
                    <a:pos x="3" y="23"/>
                  </a:cxn>
                </a:cxnLst>
                <a:rect l="0" t="0" r="r" b="b"/>
                <a:pathLst>
                  <a:path w="95" h="87">
                    <a:moveTo>
                      <a:pt x="3" y="23"/>
                    </a:moveTo>
                    <a:cubicBezTo>
                      <a:pt x="6" y="26"/>
                      <a:pt x="10" y="27"/>
                      <a:pt x="13" y="25"/>
                    </a:cubicBezTo>
                    <a:cubicBezTo>
                      <a:pt x="27" y="20"/>
                      <a:pt x="43" y="22"/>
                      <a:pt x="54" y="33"/>
                    </a:cubicBezTo>
                    <a:cubicBezTo>
                      <a:pt x="60" y="39"/>
                      <a:pt x="64" y="47"/>
                      <a:pt x="65" y="55"/>
                    </a:cubicBezTo>
                    <a:cubicBezTo>
                      <a:pt x="61" y="52"/>
                      <a:pt x="61" y="52"/>
                      <a:pt x="61" y="52"/>
                    </a:cubicBezTo>
                    <a:cubicBezTo>
                      <a:pt x="59" y="51"/>
                      <a:pt x="57" y="51"/>
                      <a:pt x="56" y="52"/>
                    </a:cubicBezTo>
                    <a:cubicBezTo>
                      <a:pt x="55" y="53"/>
                      <a:pt x="54" y="55"/>
                      <a:pt x="55" y="57"/>
                    </a:cubicBezTo>
                    <a:cubicBezTo>
                      <a:pt x="65" y="85"/>
                      <a:pt x="65" y="85"/>
                      <a:pt x="65" y="85"/>
                    </a:cubicBezTo>
                    <a:cubicBezTo>
                      <a:pt x="66" y="86"/>
                      <a:pt x="67" y="87"/>
                      <a:pt x="68" y="87"/>
                    </a:cubicBezTo>
                    <a:cubicBezTo>
                      <a:pt x="69" y="87"/>
                      <a:pt x="71" y="87"/>
                      <a:pt x="72" y="86"/>
                    </a:cubicBezTo>
                    <a:cubicBezTo>
                      <a:pt x="93" y="65"/>
                      <a:pt x="93" y="65"/>
                      <a:pt x="93" y="65"/>
                    </a:cubicBezTo>
                    <a:cubicBezTo>
                      <a:pt x="94" y="64"/>
                      <a:pt x="95" y="62"/>
                      <a:pt x="94" y="60"/>
                    </a:cubicBezTo>
                    <a:cubicBezTo>
                      <a:pt x="93" y="59"/>
                      <a:pt x="91" y="58"/>
                      <a:pt x="90" y="58"/>
                    </a:cubicBezTo>
                    <a:cubicBezTo>
                      <a:pt x="83" y="60"/>
                      <a:pt x="83" y="60"/>
                      <a:pt x="83" y="60"/>
                    </a:cubicBezTo>
                    <a:cubicBezTo>
                      <a:pt x="83" y="46"/>
                      <a:pt x="77" y="31"/>
                      <a:pt x="67" y="21"/>
                    </a:cubicBezTo>
                    <a:cubicBezTo>
                      <a:pt x="50" y="4"/>
                      <a:pt x="26" y="0"/>
                      <a:pt x="6" y="9"/>
                    </a:cubicBezTo>
                    <a:cubicBezTo>
                      <a:pt x="4" y="10"/>
                      <a:pt x="1" y="12"/>
                      <a:pt x="1" y="15"/>
                    </a:cubicBezTo>
                    <a:cubicBezTo>
                      <a:pt x="0" y="18"/>
                      <a:pt x="1" y="21"/>
                      <a:pt x="3" y="23"/>
                    </a:cubicBezTo>
                    <a:close/>
                    <a:moveTo>
                      <a:pt x="3" y="23"/>
                    </a:moveTo>
                    <a:cubicBezTo>
                      <a:pt x="3" y="23"/>
                      <a:pt x="3" y="23"/>
                      <a:pt x="3" y="2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9" name="Freeform 13"/>
              <p:cNvSpPr>
                <a:spLocks noEditPoints="1"/>
              </p:cNvSpPr>
              <p:nvPr/>
            </p:nvSpPr>
            <p:spPr bwMode="auto">
              <a:xfrm>
                <a:off x="5189538" y="2071688"/>
                <a:ext cx="280988" cy="260350"/>
              </a:xfrm>
              <a:custGeom>
                <a:avLst/>
                <a:gdLst/>
                <a:ahLst/>
                <a:cxnLst>
                  <a:cxn ang="0">
                    <a:pos x="94" y="72"/>
                  </a:cxn>
                  <a:cxn ang="0">
                    <a:pos x="91" y="64"/>
                  </a:cxn>
                  <a:cxn ang="0">
                    <a:pos x="82" y="62"/>
                  </a:cxn>
                  <a:cxn ang="0">
                    <a:pos x="41" y="54"/>
                  </a:cxn>
                  <a:cxn ang="0">
                    <a:pos x="30" y="32"/>
                  </a:cxn>
                  <a:cxn ang="0">
                    <a:pos x="34" y="35"/>
                  </a:cxn>
                  <a:cxn ang="0">
                    <a:pos x="39" y="35"/>
                  </a:cxn>
                  <a:cxn ang="0">
                    <a:pos x="40" y="31"/>
                  </a:cxn>
                  <a:cxn ang="0">
                    <a:pos x="29" y="2"/>
                  </a:cxn>
                  <a:cxn ang="0">
                    <a:pos x="26" y="0"/>
                  </a:cxn>
                  <a:cxn ang="0">
                    <a:pos x="23" y="1"/>
                  </a:cxn>
                  <a:cxn ang="0">
                    <a:pos x="1" y="22"/>
                  </a:cxn>
                  <a:cxn ang="0">
                    <a:pos x="1" y="27"/>
                  </a:cxn>
                  <a:cxn ang="0">
                    <a:pos x="5" y="29"/>
                  </a:cxn>
                  <a:cxn ang="0">
                    <a:pos x="12" y="28"/>
                  </a:cxn>
                  <a:cxn ang="0">
                    <a:pos x="28" y="66"/>
                  </a:cxn>
                  <a:cxn ang="0">
                    <a:pos x="88" y="79"/>
                  </a:cxn>
                  <a:cxn ang="0">
                    <a:pos x="94" y="72"/>
                  </a:cxn>
                  <a:cxn ang="0">
                    <a:pos x="94" y="72"/>
                  </a:cxn>
                  <a:cxn ang="0">
                    <a:pos x="94" y="72"/>
                  </a:cxn>
                </a:cxnLst>
                <a:rect l="0" t="0" r="r" b="b"/>
                <a:pathLst>
                  <a:path w="94" h="87">
                    <a:moveTo>
                      <a:pt x="94" y="72"/>
                    </a:moveTo>
                    <a:cubicBezTo>
                      <a:pt x="94" y="69"/>
                      <a:pt x="93" y="66"/>
                      <a:pt x="91" y="64"/>
                    </a:cubicBezTo>
                    <a:cubicBezTo>
                      <a:pt x="89" y="61"/>
                      <a:pt x="85" y="61"/>
                      <a:pt x="82" y="62"/>
                    </a:cubicBezTo>
                    <a:cubicBezTo>
                      <a:pt x="68" y="68"/>
                      <a:pt x="52" y="65"/>
                      <a:pt x="41" y="54"/>
                    </a:cubicBezTo>
                    <a:cubicBezTo>
                      <a:pt x="34" y="48"/>
                      <a:pt x="31" y="40"/>
                      <a:pt x="30" y="32"/>
                    </a:cubicBezTo>
                    <a:cubicBezTo>
                      <a:pt x="34" y="35"/>
                      <a:pt x="34" y="35"/>
                      <a:pt x="34" y="35"/>
                    </a:cubicBezTo>
                    <a:cubicBezTo>
                      <a:pt x="35" y="36"/>
                      <a:pt x="37" y="36"/>
                      <a:pt x="39" y="35"/>
                    </a:cubicBezTo>
                    <a:cubicBezTo>
                      <a:pt x="40" y="34"/>
                      <a:pt x="41" y="32"/>
                      <a:pt x="40" y="31"/>
                    </a:cubicBezTo>
                    <a:cubicBezTo>
                      <a:pt x="29" y="2"/>
                      <a:pt x="29" y="2"/>
                      <a:pt x="29" y="2"/>
                    </a:cubicBezTo>
                    <a:cubicBezTo>
                      <a:pt x="29" y="1"/>
                      <a:pt x="28" y="0"/>
                      <a:pt x="26" y="0"/>
                    </a:cubicBezTo>
                    <a:cubicBezTo>
                      <a:pt x="25" y="0"/>
                      <a:pt x="24" y="0"/>
                      <a:pt x="23" y="1"/>
                    </a:cubicBezTo>
                    <a:cubicBezTo>
                      <a:pt x="1" y="22"/>
                      <a:pt x="1" y="22"/>
                      <a:pt x="1" y="22"/>
                    </a:cubicBezTo>
                    <a:cubicBezTo>
                      <a:pt x="0" y="24"/>
                      <a:pt x="0" y="25"/>
                      <a:pt x="1" y="27"/>
                    </a:cubicBezTo>
                    <a:cubicBezTo>
                      <a:pt x="2" y="28"/>
                      <a:pt x="3" y="29"/>
                      <a:pt x="5" y="29"/>
                    </a:cubicBezTo>
                    <a:cubicBezTo>
                      <a:pt x="12" y="28"/>
                      <a:pt x="12" y="28"/>
                      <a:pt x="12" y="28"/>
                    </a:cubicBezTo>
                    <a:cubicBezTo>
                      <a:pt x="12" y="42"/>
                      <a:pt x="17" y="56"/>
                      <a:pt x="28" y="66"/>
                    </a:cubicBezTo>
                    <a:cubicBezTo>
                      <a:pt x="44" y="83"/>
                      <a:pt x="68" y="87"/>
                      <a:pt x="88" y="79"/>
                    </a:cubicBezTo>
                    <a:cubicBezTo>
                      <a:pt x="91" y="77"/>
                      <a:pt x="93" y="75"/>
                      <a:pt x="94" y="72"/>
                    </a:cubicBezTo>
                    <a:close/>
                    <a:moveTo>
                      <a:pt x="94" y="72"/>
                    </a:moveTo>
                    <a:cubicBezTo>
                      <a:pt x="94" y="72"/>
                      <a:pt x="94" y="72"/>
                      <a:pt x="94" y="7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grpSp>
          <p:nvGrpSpPr>
            <p:cNvPr id="9" name="Group 51"/>
            <p:cNvGrpSpPr/>
            <p:nvPr/>
          </p:nvGrpSpPr>
          <p:grpSpPr>
            <a:xfrm>
              <a:off x="6984495" y="4601150"/>
              <a:ext cx="599495" cy="587552"/>
              <a:chOff x="5162551" y="3636963"/>
              <a:chExt cx="398463" cy="390525"/>
            </a:xfrm>
          </p:grpSpPr>
          <p:sp>
            <p:nvSpPr>
              <p:cNvPr id="15" name="Freeform 14"/>
              <p:cNvSpPr>
                <a:spLocks noEditPoints="1"/>
              </p:cNvSpPr>
              <p:nvPr/>
            </p:nvSpPr>
            <p:spPr bwMode="auto">
              <a:xfrm>
                <a:off x="5162551" y="3636963"/>
                <a:ext cx="233363" cy="234950"/>
              </a:xfrm>
              <a:custGeom>
                <a:avLst/>
                <a:gdLst/>
                <a:ahLst/>
                <a:cxnLst>
                  <a:cxn ang="0">
                    <a:pos x="9" y="48"/>
                  </a:cxn>
                  <a:cxn ang="0">
                    <a:pos x="12" y="55"/>
                  </a:cxn>
                  <a:cxn ang="0">
                    <a:pos x="8" y="59"/>
                  </a:cxn>
                  <a:cxn ang="0">
                    <a:pos x="8" y="64"/>
                  </a:cxn>
                  <a:cxn ang="0">
                    <a:pos x="14" y="70"/>
                  </a:cxn>
                  <a:cxn ang="0">
                    <a:pos x="19" y="70"/>
                  </a:cxn>
                  <a:cxn ang="0">
                    <a:pos x="23" y="67"/>
                  </a:cxn>
                  <a:cxn ang="0">
                    <a:pos x="31" y="70"/>
                  </a:cxn>
                  <a:cxn ang="0">
                    <a:pos x="31" y="75"/>
                  </a:cxn>
                  <a:cxn ang="0">
                    <a:pos x="35" y="79"/>
                  </a:cxn>
                  <a:cxn ang="0">
                    <a:pos x="43" y="79"/>
                  </a:cxn>
                  <a:cxn ang="0">
                    <a:pos x="47" y="75"/>
                  </a:cxn>
                  <a:cxn ang="0">
                    <a:pos x="47" y="70"/>
                  </a:cxn>
                  <a:cxn ang="0">
                    <a:pos x="55" y="67"/>
                  </a:cxn>
                  <a:cxn ang="0">
                    <a:pos x="59" y="70"/>
                  </a:cxn>
                  <a:cxn ang="0">
                    <a:pos x="64" y="70"/>
                  </a:cxn>
                  <a:cxn ang="0">
                    <a:pos x="70" y="64"/>
                  </a:cxn>
                  <a:cxn ang="0">
                    <a:pos x="70" y="59"/>
                  </a:cxn>
                  <a:cxn ang="0">
                    <a:pos x="67" y="55"/>
                  </a:cxn>
                  <a:cxn ang="0">
                    <a:pos x="70" y="48"/>
                  </a:cxn>
                  <a:cxn ang="0">
                    <a:pos x="75" y="47"/>
                  </a:cxn>
                  <a:cxn ang="0">
                    <a:pos x="78" y="43"/>
                  </a:cxn>
                  <a:cxn ang="0">
                    <a:pos x="78" y="35"/>
                  </a:cxn>
                  <a:cxn ang="0">
                    <a:pos x="75" y="31"/>
                  </a:cxn>
                  <a:cxn ang="0">
                    <a:pos x="70" y="31"/>
                  </a:cxn>
                  <a:cxn ang="0">
                    <a:pos x="67" y="23"/>
                  </a:cxn>
                  <a:cxn ang="0">
                    <a:pos x="70" y="20"/>
                  </a:cxn>
                  <a:cxn ang="0">
                    <a:pos x="70" y="15"/>
                  </a:cxn>
                  <a:cxn ang="0">
                    <a:pos x="64" y="9"/>
                  </a:cxn>
                  <a:cxn ang="0">
                    <a:pos x="59" y="8"/>
                  </a:cxn>
                  <a:cxn ang="0">
                    <a:pos x="56" y="11"/>
                  </a:cxn>
                  <a:cxn ang="0">
                    <a:pos x="48" y="8"/>
                  </a:cxn>
                  <a:cxn ang="0">
                    <a:pos x="47" y="3"/>
                  </a:cxn>
                  <a:cxn ang="0">
                    <a:pos x="44" y="0"/>
                  </a:cxn>
                  <a:cxn ang="0">
                    <a:pos x="35" y="0"/>
                  </a:cxn>
                  <a:cxn ang="0">
                    <a:pos x="32" y="3"/>
                  </a:cxn>
                  <a:cxn ang="0">
                    <a:pos x="31" y="8"/>
                  </a:cxn>
                  <a:cxn ang="0">
                    <a:pos x="23" y="12"/>
                  </a:cxn>
                  <a:cxn ang="0">
                    <a:pos x="19" y="8"/>
                  </a:cxn>
                  <a:cxn ang="0">
                    <a:pos x="14" y="9"/>
                  </a:cxn>
                  <a:cxn ang="0">
                    <a:pos x="8" y="15"/>
                  </a:cxn>
                  <a:cxn ang="0">
                    <a:pos x="8" y="20"/>
                  </a:cxn>
                  <a:cxn ang="0">
                    <a:pos x="11" y="24"/>
                  </a:cxn>
                  <a:cxn ang="0">
                    <a:pos x="8" y="31"/>
                  </a:cxn>
                  <a:cxn ang="0">
                    <a:pos x="3" y="32"/>
                  </a:cxn>
                  <a:cxn ang="0">
                    <a:pos x="0" y="35"/>
                  </a:cxn>
                  <a:cxn ang="0">
                    <a:pos x="0" y="44"/>
                  </a:cxn>
                  <a:cxn ang="0">
                    <a:pos x="3" y="47"/>
                  </a:cxn>
                  <a:cxn ang="0">
                    <a:pos x="9" y="48"/>
                  </a:cxn>
                  <a:cxn ang="0">
                    <a:pos x="39" y="25"/>
                  </a:cxn>
                  <a:cxn ang="0">
                    <a:pos x="53" y="39"/>
                  </a:cxn>
                  <a:cxn ang="0">
                    <a:pos x="39" y="53"/>
                  </a:cxn>
                  <a:cxn ang="0">
                    <a:pos x="25" y="39"/>
                  </a:cxn>
                  <a:cxn ang="0">
                    <a:pos x="39" y="25"/>
                  </a:cxn>
                  <a:cxn ang="0">
                    <a:pos x="39" y="25"/>
                  </a:cxn>
                  <a:cxn ang="0">
                    <a:pos x="39" y="25"/>
                  </a:cxn>
                </a:cxnLst>
                <a:rect l="0" t="0" r="r" b="b"/>
                <a:pathLst>
                  <a:path w="78" h="79">
                    <a:moveTo>
                      <a:pt x="9" y="48"/>
                    </a:moveTo>
                    <a:cubicBezTo>
                      <a:pt x="9" y="50"/>
                      <a:pt x="10" y="53"/>
                      <a:pt x="12" y="55"/>
                    </a:cubicBezTo>
                    <a:cubicBezTo>
                      <a:pt x="8" y="59"/>
                      <a:pt x="8" y="59"/>
                      <a:pt x="8" y="59"/>
                    </a:cubicBezTo>
                    <a:cubicBezTo>
                      <a:pt x="7" y="61"/>
                      <a:pt x="7" y="63"/>
                      <a:pt x="8" y="64"/>
                    </a:cubicBezTo>
                    <a:cubicBezTo>
                      <a:pt x="14" y="70"/>
                      <a:pt x="14" y="70"/>
                      <a:pt x="14" y="70"/>
                    </a:cubicBezTo>
                    <a:cubicBezTo>
                      <a:pt x="16" y="71"/>
                      <a:pt x="18" y="71"/>
                      <a:pt x="19" y="70"/>
                    </a:cubicBezTo>
                    <a:cubicBezTo>
                      <a:pt x="23" y="67"/>
                      <a:pt x="23" y="67"/>
                      <a:pt x="23" y="67"/>
                    </a:cubicBezTo>
                    <a:cubicBezTo>
                      <a:pt x="26" y="68"/>
                      <a:pt x="28" y="69"/>
                      <a:pt x="31" y="70"/>
                    </a:cubicBezTo>
                    <a:cubicBezTo>
                      <a:pt x="31" y="75"/>
                      <a:pt x="31" y="75"/>
                      <a:pt x="31" y="75"/>
                    </a:cubicBezTo>
                    <a:cubicBezTo>
                      <a:pt x="31" y="77"/>
                      <a:pt x="33" y="79"/>
                      <a:pt x="35" y="79"/>
                    </a:cubicBezTo>
                    <a:cubicBezTo>
                      <a:pt x="43" y="79"/>
                      <a:pt x="43" y="79"/>
                      <a:pt x="43" y="79"/>
                    </a:cubicBezTo>
                    <a:cubicBezTo>
                      <a:pt x="45" y="79"/>
                      <a:pt x="47" y="77"/>
                      <a:pt x="47" y="75"/>
                    </a:cubicBezTo>
                    <a:cubicBezTo>
                      <a:pt x="47" y="70"/>
                      <a:pt x="47" y="70"/>
                      <a:pt x="47" y="70"/>
                    </a:cubicBezTo>
                    <a:cubicBezTo>
                      <a:pt x="50" y="69"/>
                      <a:pt x="53" y="68"/>
                      <a:pt x="55" y="67"/>
                    </a:cubicBezTo>
                    <a:cubicBezTo>
                      <a:pt x="59" y="70"/>
                      <a:pt x="59" y="70"/>
                      <a:pt x="59" y="70"/>
                    </a:cubicBezTo>
                    <a:cubicBezTo>
                      <a:pt x="61" y="71"/>
                      <a:pt x="63" y="71"/>
                      <a:pt x="64" y="70"/>
                    </a:cubicBezTo>
                    <a:cubicBezTo>
                      <a:pt x="70" y="64"/>
                      <a:pt x="70" y="64"/>
                      <a:pt x="70" y="64"/>
                    </a:cubicBezTo>
                    <a:cubicBezTo>
                      <a:pt x="71" y="63"/>
                      <a:pt x="71" y="61"/>
                      <a:pt x="70" y="59"/>
                    </a:cubicBezTo>
                    <a:cubicBezTo>
                      <a:pt x="67" y="55"/>
                      <a:pt x="67" y="55"/>
                      <a:pt x="67" y="55"/>
                    </a:cubicBezTo>
                    <a:cubicBezTo>
                      <a:pt x="68" y="53"/>
                      <a:pt x="70" y="50"/>
                      <a:pt x="70" y="48"/>
                    </a:cubicBezTo>
                    <a:cubicBezTo>
                      <a:pt x="75" y="47"/>
                      <a:pt x="75" y="47"/>
                      <a:pt x="75" y="47"/>
                    </a:cubicBezTo>
                    <a:cubicBezTo>
                      <a:pt x="77" y="47"/>
                      <a:pt x="78" y="45"/>
                      <a:pt x="78" y="43"/>
                    </a:cubicBezTo>
                    <a:cubicBezTo>
                      <a:pt x="78" y="35"/>
                      <a:pt x="78" y="35"/>
                      <a:pt x="78" y="35"/>
                    </a:cubicBezTo>
                    <a:cubicBezTo>
                      <a:pt x="78" y="33"/>
                      <a:pt x="77" y="32"/>
                      <a:pt x="75" y="31"/>
                    </a:cubicBezTo>
                    <a:cubicBezTo>
                      <a:pt x="70" y="31"/>
                      <a:pt x="70" y="31"/>
                      <a:pt x="70" y="31"/>
                    </a:cubicBezTo>
                    <a:cubicBezTo>
                      <a:pt x="70" y="28"/>
                      <a:pt x="69" y="26"/>
                      <a:pt x="67" y="23"/>
                    </a:cubicBezTo>
                    <a:cubicBezTo>
                      <a:pt x="70" y="20"/>
                      <a:pt x="70" y="20"/>
                      <a:pt x="70" y="20"/>
                    </a:cubicBezTo>
                    <a:cubicBezTo>
                      <a:pt x="71" y="18"/>
                      <a:pt x="71" y="16"/>
                      <a:pt x="70" y="15"/>
                    </a:cubicBezTo>
                    <a:cubicBezTo>
                      <a:pt x="64" y="9"/>
                      <a:pt x="64" y="9"/>
                      <a:pt x="64" y="9"/>
                    </a:cubicBezTo>
                    <a:cubicBezTo>
                      <a:pt x="63" y="7"/>
                      <a:pt x="61" y="7"/>
                      <a:pt x="59" y="8"/>
                    </a:cubicBezTo>
                    <a:cubicBezTo>
                      <a:pt x="56" y="11"/>
                      <a:pt x="56" y="11"/>
                      <a:pt x="56" y="11"/>
                    </a:cubicBezTo>
                    <a:cubicBezTo>
                      <a:pt x="53" y="10"/>
                      <a:pt x="51" y="9"/>
                      <a:pt x="48" y="8"/>
                    </a:cubicBezTo>
                    <a:cubicBezTo>
                      <a:pt x="47" y="3"/>
                      <a:pt x="47" y="3"/>
                      <a:pt x="47" y="3"/>
                    </a:cubicBezTo>
                    <a:cubicBezTo>
                      <a:pt x="47" y="2"/>
                      <a:pt x="45" y="0"/>
                      <a:pt x="44" y="0"/>
                    </a:cubicBezTo>
                    <a:cubicBezTo>
                      <a:pt x="35" y="0"/>
                      <a:pt x="35" y="0"/>
                      <a:pt x="35" y="0"/>
                    </a:cubicBezTo>
                    <a:cubicBezTo>
                      <a:pt x="33" y="0"/>
                      <a:pt x="32" y="2"/>
                      <a:pt x="32" y="3"/>
                    </a:cubicBezTo>
                    <a:cubicBezTo>
                      <a:pt x="31" y="8"/>
                      <a:pt x="31" y="8"/>
                      <a:pt x="31" y="8"/>
                    </a:cubicBezTo>
                    <a:cubicBezTo>
                      <a:pt x="28" y="9"/>
                      <a:pt x="26" y="10"/>
                      <a:pt x="23" y="12"/>
                    </a:cubicBezTo>
                    <a:cubicBezTo>
                      <a:pt x="19" y="8"/>
                      <a:pt x="19" y="8"/>
                      <a:pt x="19" y="8"/>
                    </a:cubicBezTo>
                    <a:cubicBezTo>
                      <a:pt x="18" y="7"/>
                      <a:pt x="16" y="7"/>
                      <a:pt x="14" y="9"/>
                    </a:cubicBezTo>
                    <a:cubicBezTo>
                      <a:pt x="8" y="15"/>
                      <a:pt x="8" y="15"/>
                      <a:pt x="8" y="15"/>
                    </a:cubicBezTo>
                    <a:cubicBezTo>
                      <a:pt x="7" y="16"/>
                      <a:pt x="7" y="18"/>
                      <a:pt x="8" y="20"/>
                    </a:cubicBezTo>
                    <a:cubicBezTo>
                      <a:pt x="11" y="24"/>
                      <a:pt x="11" y="24"/>
                      <a:pt x="11" y="24"/>
                    </a:cubicBezTo>
                    <a:cubicBezTo>
                      <a:pt x="10" y="26"/>
                      <a:pt x="9" y="29"/>
                      <a:pt x="8" y="31"/>
                    </a:cubicBezTo>
                    <a:cubicBezTo>
                      <a:pt x="3" y="32"/>
                      <a:pt x="3" y="32"/>
                      <a:pt x="3" y="32"/>
                    </a:cubicBezTo>
                    <a:cubicBezTo>
                      <a:pt x="1" y="32"/>
                      <a:pt x="0" y="33"/>
                      <a:pt x="0" y="35"/>
                    </a:cubicBezTo>
                    <a:cubicBezTo>
                      <a:pt x="0" y="44"/>
                      <a:pt x="0" y="44"/>
                      <a:pt x="0" y="44"/>
                    </a:cubicBezTo>
                    <a:cubicBezTo>
                      <a:pt x="0" y="46"/>
                      <a:pt x="1" y="47"/>
                      <a:pt x="3" y="47"/>
                    </a:cubicBezTo>
                    <a:lnTo>
                      <a:pt x="9" y="48"/>
                    </a:lnTo>
                    <a:close/>
                    <a:moveTo>
                      <a:pt x="39" y="25"/>
                    </a:moveTo>
                    <a:cubicBezTo>
                      <a:pt x="47" y="25"/>
                      <a:pt x="53" y="31"/>
                      <a:pt x="53" y="39"/>
                    </a:cubicBezTo>
                    <a:cubicBezTo>
                      <a:pt x="53" y="47"/>
                      <a:pt x="47" y="53"/>
                      <a:pt x="39" y="53"/>
                    </a:cubicBezTo>
                    <a:cubicBezTo>
                      <a:pt x="32" y="53"/>
                      <a:pt x="25" y="47"/>
                      <a:pt x="25" y="39"/>
                    </a:cubicBezTo>
                    <a:cubicBezTo>
                      <a:pt x="25" y="31"/>
                      <a:pt x="32" y="25"/>
                      <a:pt x="39" y="25"/>
                    </a:cubicBezTo>
                    <a:close/>
                    <a:moveTo>
                      <a:pt x="39" y="25"/>
                    </a:moveTo>
                    <a:cubicBezTo>
                      <a:pt x="39" y="25"/>
                      <a:pt x="39" y="25"/>
                      <a:pt x="39" y="25"/>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6" name="Freeform 15"/>
              <p:cNvSpPr>
                <a:spLocks noEditPoints="1"/>
              </p:cNvSpPr>
              <p:nvPr/>
            </p:nvSpPr>
            <p:spPr bwMode="auto">
              <a:xfrm>
                <a:off x="5365751" y="3756025"/>
                <a:ext cx="195263" cy="193675"/>
              </a:xfrm>
              <a:custGeom>
                <a:avLst/>
                <a:gdLst/>
                <a:ahLst/>
                <a:cxnLst>
                  <a:cxn ang="0">
                    <a:pos x="55" y="10"/>
                  </a:cxn>
                  <a:cxn ang="0">
                    <a:pos x="51" y="6"/>
                  </a:cxn>
                  <a:cxn ang="0">
                    <a:pos x="46" y="6"/>
                  </a:cxn>
                  <a:cxn ang="0">
                    <a:pos x="44" y="9"/>
                  </a:cxn>
                  <a:cxn ang="0">
                    <a:pos x="37" y="7"/>
                  </a:cxn>
                  <a:cxn ang="0">
                    <a:pos x="36" y="3"/>
                  </a:cxn>
                  <a:cxn ang="0">
                    <a:pos x="32" y="0"/>
                  </a:cxn>
                  <a:cxn ang="0">
                    <a:pos x="27" y="1"/>
                  </a:cxn>
                  <a:cxn ang="0">
                    <a:pos x="23" y="4"/>
                  </a:cxn>
                  <a:cxn ang="0">
                    <a:pos x="23" y="8"/>
                  </a:cxn>
                  <a:cxn ang="0">
                    <a:pos x="17" y="11"/>
                  </a:cxn>
                  <a:cxn ang="0">
                    <a:pos x="14" y="9"/>
                  </a:cxn>
                  <a:cxn ang="0">
                    <a:pos x="9" y="10"/>
                  </a:cxn>
                  <a:cxn ang="0">
                    <a:pos x="6" y="14"/>
                  </a:cxn>
                  <a:cxn ang="0">
                    <a:pos x="6" y="19"/>
                  </a:cxn>
                  <a:cxn ang="0">
                    <a:pos x="8" y="22"/>
                  </a:cxn>
                  <a:cxn ang="0">
                    <a:pos x="6" y="28"/>
                  </a:cxn>
                  <a:cxn ang="0">
                    <a:pos x="3" y="29"/>
                  </a:cxn>
                  <a:cxn ang="0">
                    <a:pos x="0" y="33"/>
                  </a:cxn>
                  <a:cxn ang="0">
                    <a:pos x="0" y="38"/>
                  </a:cxn>
                  <a:cxn ang="0">
                    <a:pos x="4" y="42"/>
                  </a:cxn>
                  <a:cxn ang="0">
                    <a:pos x="8" y="42"/>
                  </a:cxn>
                  <a:cxn ang="0">
                    <a:pos x="11" y="47"/>
                  </a:cxn>
                  <a:cxn ang="0">
                    <a:pos x="8" y="51"/>
                  </a:cxn>
                  <a:cxn ang="0">
                    <a:pos x="9" y="55"/>
                  </a:cxn>
                  <a:cxn ang="0">
                    <a:pos x="14" y="59"/>
                  </a:cxn>
                  <a:cxn ang="0">
                    <a:pos x="18" y="59"/>
                  </a:cxn>
                  <a:cxn ang="0">
                    <a:pos x="21" y="56"/>
                  </a:cxn>
                  <a:cxn ang="0">
                    <a:pos x="27" y="58"/>
                  </a:cxn>
                  <a:cxn ang="0">
                    <a:pos x="28" y="62"/>
                  </a:cxn>
                  <a:cxn ang="0">
                    <a:pos x="32" y="65"/>
                  </a:cxn>
                  <a:cxn ang="0">
                    <a:pos x="38" y="64"/>
                  </a:cxn>
                  <a:cxn ang="0">
                    <a:pos x="41" y="61"/>
                  </a:cxn>
                  <a:cxn ang="0">
                    <a:pos x="41" y="57"/>
                  </a:cxn>
                  <a:cxn ang="0">
                    <a:pos x="47" y="54"/>
                  </a:cxn>
                  <a:cxn ang="0">
                    <a:pos x="50" y="56"/>
                  </a:cxn>
                  <a:cxn ang="0">
                    <a:pos x="55" y="56"/>
                  </a:cxn>
                  <a:cxn ang="0">
                    <a:pos x="59" y="51"/>
                  </a:cxn>
                  <a:cxn ang="0">
                    <a:pos x="59" y="46"/>
                  </a:cxn>
                  <a:cxn ang="0">
                    <a:pos x="56" y="44"/>
                  </a:cxn>
                  <a:cxn ang="0">
                    <a:pos x="58" y="37"/>
                  </a:cxn>
                  <a:cxn ang="0">
                    <a:pos x="62" y="37"/>
                  </a:cxn>
                  <a:cxn ang="0">
                    <a:pos x="64" y="33"/>
                  </a:cxn>
                  <a:cxn ang="0">
                    <a:pos x="64" y="27"/>
                  </a:cxn>
                  <a:cxn ang="0">
                    <a:pos x="60" y="24"/>
                  </a:cxn>
                  <a:cxn ang="0">
                    <a:pos x="57" y="24"/>
                  </a:cxn>
                  <a:cxn ang="0">
                    <a:pos x="54" y="18"/>
                  </a:cxn>
                  <a:cxn ang="0">
                    <a:pos x="56" y="15"/>
                  </a:cxn>
                  <a:cxn ang="0">
                    <a:pos x="55" y="10"/>
                  </a:cxn>
                  <a:cxn ang="0">
                    <a:pos x="33" y="44"/>
                  </a:cxn>
                  <a:cxn ang="0">
                    <a:pos x="21" y="33"/>
                  </a:cxn>
                  <a:cxn ang="0">
                    <a:pos x="31" y="21"/>
                  </a:cxn>
                  <a:cxn ang="0">
                    <a:pos x="44" y="31"/>
                  </a:cxn>
                  <a:cxn ang="0">
                    <a:pos x="33" y="44"/>
                  </a:cxn>
                  <a:cxn ang="0">
                    <a:pos x="33" y="44"/>
                  </a:cxn>
                  <a:cxn ang="0">
                    <a:pos x="33" y="44"/>
                  </a:cxn>
                </a:cxnLst>
                <a:rect l="0" t="0" r="r" b="b"/>
                <a:pathLst>
                  <a:path w="65" h="65">
                    <a:moveTo>
                      <a:pt x="55" y="10"/>
                    </a:moveTo>
                    <a:cubicBezTo>
                      <a:pt x="51" y="6"/>
                      <a:pt x="51" y="6"/>
                      <a:pt x="51" y="6"/>
                    </a:cubicBezTo>
                    <a:cubicBezTo>
                      <a:pt x="49" y="5"/>
                      <a:pt x="47" y="5"/>
                      <a:pt x="46" y="6"/>
                    </a:cubicBezTo>
                    <a:cubicBezTo>
                      <a:pt x="44" y="9"/>
                      <a:pt x="44" y="9"/>
                      <a:pt x="44" y="9"/>
                    </a:cubicBezTo>
                    <a:cubicBezTo>
                      <a:pt x="41" y="8"/>
                      <a:pt x="39" y="7"/>
                      <a:pt x="37" y="7"/>
                    </a:cubicBezTo>
                    <a:cubicBezTo>
                      <a:pt x="36" y="3"/>
                      <a:pt x="36" y="3"/>
                      <a:pt x="36" y="3"/>
                    </a:cubicBezTo>
                    <a:cubicBezTo>
                      <a:pt x="36" y="1"/>
                      <a:pt x="34" y="0"/>
                      <a:pt x="32" y="0"/>
                    </a:cubicBezTo>
                    <a:cubicBezTo>
                      <a:pt x="27" y="1"/>
                      <a:pt x="27" y="1"/>
                      <a:pt x="27" y="1"/>
                    </a:cubicBezTo>
                    <a:cubicBezTo>
                      <a:pt x="25" y="1"/>
                      <a:pt x="23" y="2"/>
                      <a:pt x="23" y="4"/>
                    </a:cubicBezTo>
                    <a:cubicBezTo>
                      <a:pt x="23" y="8"/>
                      <a:pt x="23" y="8"/>
                      <a:pt x="23" y="8"/>
                    </a:cubicBezTo>
                    <a:cubicBezTo>
                      <a:pt x="21" y="9"/>
                      <a:pt x="19" y="10"/>
                      <a:pt x="17" y="11"/>
                    </a:cubicBezTo>
                    <a:cubicBezTo>
                      <a:pt x="14" y="9"/>
                      <a:pt x="14" y="9"/>
                      <a:pt x="14" y="9"/>
                    </a:cubicBezTo>
                    <a:cubicBezTo>
                      <a:pt x="13" y="8"/>
                      <a:pt x="11" y="8"/>
                      <a:pt x="9" y="10"/>
                    </a:cubicBezTo>
                    <a:cubicBezTo>
                      <a:pt x="6" y="14"/>
                      <a:pt x="6" y="14"/>
                      <a:pt x="6" y="14"/>
                    </a:cubicBezTo>
                    <a:cubicBezTo>
                      <a:pt x="4" y="16"/>
                      <a:pt x="4" y="18"/>
                      <a:pt x="6" y="19"/>
                    </a:cubicBezTo>
                    <a:cubicBezTo>
                      <a:pt x="8" y="22"/>
                      <a:pt x="8" y="22"/>
                      <a:pt x="8" y="22"/>
                    </a:cubicBezTo>
                    <a:cubicBezTo>
                      <a:pt x="7" y="24"/>
                      <a:pt x="7" y="26"/>
                      <a:pt x="6" y="28"/>
                    </a:cubicBezTo>
                    <a:cubicBezTo>
                      <a:pt x="3" y="29"/>
                      <a:pt x="3" y="29"/>
                      <a:pt x="3" y="29"/>
                    </a:cubicBezTo>
                    <a:cubicBezTo>
                      <a:pt x="1" y="29"/>
                      <a:pt x="0" y="31"/>
                      <a:pt x="0" y="33"/>
                    </a:cubicBezTo>
                    <a:cubicBezTo>
                      <a:pt x="0" y="38"/>
                      <a:pt x="0" y="38"/>
                      <a:pt x="0" y="38"/>
                    </a:cubicBezTo>
                    <a:cubicBezTo>
                      <a:pt x="1" y="40"/>
                      <a:pt x="2" y="42"/>
                      <a:pt x="4" y="42"/>
                    </a:cubicBezTo>
                    <a:cubicBezTo>
                      <a:pt x="8" y="42"/>
                      <a:pt x="8" y="42"/>
                      <a:pt x="8" y="42"/>
                    </a:cubicBezTo>
                    <a:cubicBezTo>
                      <a:pt x="9" y="44"/>
                      <a:pt x="9" y="45"/>
                      <a:pt x="11" y="47"/>
                    </a:cubicBezTo>
                    <a:cubicBezTo>
                      <a:pt x="8" y="51"/>
                      <a:pt x="8" y="51"/>
                      <a:pt x="8" y="51"/>
                    </a:cubicBezTo>
                    <a:cubicBezTo>
                      <a:pt x="7" y="52"/>
                      <a:pt x="8" y="54"/>
                      <a:pt x="9" y="55"/>
                    </a:cubicBezTo>
                    <a:cubicBezTo>
                      <a:pt x="14" y="59"/>
                      <a:pt x="14" y="59"/>
                      <a:pt x="14" y="59"/>
                    </a:cubicBezTo>
                    <a:cubicBezTo>
                      <a:pt x="15" y="60"/>
                      <a:pt x="17" y="60"/>
                      <a:pt x="18" y="59"/>
                    </a:cubicBezTo>
                    <a:cubicBezTo>
                      <a:pt x="21" y="56"/>
                      <a:pt x="21" y="56"/>
                      <a:pt x="21" y="56"/>
                    </a:cubicBezTo>
                    <a:cubicBezTo>
                      <a:pt x="23" y="57"/>
                      <a:pt x="25" y="58"/>
                      <a:pt x="27" y="58"/>
                    </a:cubicBezTo>
                    <a:cubicBezTo>
                      <a:pt x="28" y="62"/>
                      <a:pt x="28" y="62"/>
                      <a:pt x="28" y="62"/>
                    </a:cubicBezTo>
                    <a:cubicBezTo>
                      <a:pt x="28" y="64"/>
                      <a:pt x="30" y="65"/>
                      <a:pt x="32" y="65"/>
                    </a:cubicBezTo>
                    <a:cubicBezTo>
                      <a:pt x="38" y="64"/>
                      <a:pt x="38" y="64"/>
                      <a:pt x="38" y="64"/>
                    </a:cubicBezTo>
                    <a:cubicBezTo>
                      <a:pt x="39" y="64"/>
                      <a:pt x="41" y="63"/>
                      <a:pt x="41" y="61"/>
                    </a:cubicBezTo>
                    <a:cubicBezTo>
                      <a:pt x="41" y="57"/>
                      <a:pt x="41" y="57"/>
                      <a:pt x="41" y="57"/>
                    </a:cubicBezTo>
                    <a:cubicBezTo>
                      <a:pt x="43" y="56"/>
                      <a:pt x="45" y="55"/>
                      <a:pt x="47" y="54"/>
                    </a:cubicBezTo>
                    <a:cubicBezTo>
                      <a:pt x="50" y="56"/>
                      <a:pt x="50" y="56"/>
                      <a:pt x="50" y="56"/>
                    </a:cubicBezTo>
                    <a:cubicBezTo>
                      <a:pt x="52" y="57"/>
                      <a:pt x="54" y="57"/>
                      <a:pt x="55" y="56"/>
                    </a:cubicBezTo>
                    <a:cubicBezTo>
                      <a:pt x="59" y="51"/>
                      <a:pt x="59" y="51"/>
                      <a:pt x="59" y="51"/>
                    </a:cubicBezTo>
                    <a:cubicBezTo>
                      <a:pt x="60" y="50"/>
                      <a:pt x="60" y="48"/>
                      <a:pt x="59" y="46"/>
                    </a:cubicBezTo>
                    <a:cubicBezTo>
                      <a:pt x="56" y="44"/>
                      <a:pt x="56" y="44"/>
                      <a:pt x="56" y="44"/>
                    </a:cubicBezTo>
                    <a:cubicBezTo>
                      <a:pt x="57" y="42"/>
                      <a:pt x="58" y="39"/>
                      <a:pt x="58" y="37"/>
                    </a:cubicBezTo>
                    <a:cubicBezTo>
                      <a:pt x="62" y="37"/>
                      <a:pt x="62" y="37"/>
                      <a:pt x="62" y="37"/>
                    </a:cubicBezTo>
                    <a:cubicBezTo>
                      <a:pt x="63" y="36"/>
                      <a:pt x="65" y="35"/>
                      <a:pt x="64" y="33"/>
                    </a:cubicBezTo>
                    <a:cubicBezTo>
                      <a:pt x="64" y="27"/>
                      <a:pt x="64" y="27"/>
                      <a:pt x="64" y="27"/>
                    </a:cubicBezTo>
                    <a:cubicBezTo>
                      <a:pt x="64" y="25"/>
                      <a:pt x="62" y="24"/>
                      <a:pt x="60" y="24"/>
                    </a:cubicBezTo>
                    <a:cubicBezTo>
                      <a:pt x="57" y="24"/>
                      <a:pt x="57" y="24"/>
                      <a:pt x="57" y="24"/>
                    </a:cubicBezTo>
                    <a:cubicBezTo>
                      <a:pt x="56" y="21"/>
                      <a:pt x="55" y="20"/>
                      <a:pt x="54" y="18"/>
                    </a:cubicBezTo>
                    <a:cubicBezTo>
                      <a:pt x="56" y="15"/>
                      <a:pt x="56" y="15"/>
                      <a:pt x="56" y="15"/>
                    </a:cubicBezTo>
                    <a:cubicBezTo>
                      <a:pt x="57" y="13"/>
                      <a:pt x="57" y="11"/>
                      <a:pt x="55" y="10"/>
                    </a:cubicBezTo>
                    <a:close/>
                    <a:moveTo>
                      <a:pt x="33" y="44"/>
                    </a:moveTo>
                    <a:cubicBezTo>
                      <a:pt x="27" y="44"/>
                      <a:pt x="21" y="40"/>
                      <a:pt x="21" y="33"/>
                    </a:cubicBezTo>
                    <a:cubicBezTo>
                      <a:pt x="20" y="27"/>
                      <a:pt x="25" y="21"/>
                      <a:pt x="31" y="21"/>
                    </a:cubicBezTo>
                    <a:cubicBezTo>
                      <a:pt x="38" y="20"/>
                      <a:pt x="43" y="25"/>
                      <a:pt x="44" y="31"/>
                    </a:cubicBezTo>
                    <a:cubicBezTo>
                      <a:pt x="44" y="38"/>
                      <a:pt x="40" y="43"/>
                      <a:pt x="33" y="44"/>
                    </a:cubicBezTo>
                    <a:close/>
                    <a:moveTo>
                      <a:pt x="33" y="44"/>
                    </a:moveTo>
                    <a:cubicBezTo>
                      <a:pt x="33" y="44"/>
                      <a:pt x="33" y="44"/>
                      <a:pt x="33" y="4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7" name="Freeform 16"/>
              <p:cNvSpPr>
                <a:spLocks noEditPoints="1"/>
              </p:cNvSpPr>
              <p:nvPr/>
            </p:nvSpPr>
            <p:spPr bwMode="auto">
              <a:xfrm>
                <a:off x="5240338" y="3871913"/>
                <a:ext cx="155575" cy="155575"/>
              </a:xfrm>
              <a:custGeom>
                <a:avLst/>
                <a:gdLst/>
                <a:ahLst/>
                <a:cxnLst>
                  <a:cxn ang="0">
                    <a:pos x="3" y="21"/>
                  </a:cxn>
                  <a:cxn ang="0">
                    <a:pos x="0" y="24"/>
                  </a:cxn>
                  <a:cxn ang="0">
                    <a:pos x="0" y="28"/>
                  </a:cxn>
                  <a:cxn ang="0">
                    <a:pos x="3" y="31"/>
                  </a:cxn>
                  <a:cxn ang="0">
                    <a:pos x="6" y="32"/>
                  </a:cxn>
                  <a:cxn ang="0">
                    <a:pos x="7" y="36"/>
                  </a:cxn>
                  <a:cxn ang="0">
                    <a:pos x="6" y="38"/>
                  </a:cxn>
                  <a:cxn ang="0">
                    <a:pos x="6" y="43"/>
                  </a:cxn>
                  <a:cxn ang="0">
                    <a:pos x="9" y="45"/>
                  </a:cxn>
                  <a:cxn ang="0">
                    <a:pos x="13" y="46"/>
                  </a:cxn>
                  <a:cxn ang="0">
                    <a:pos x="15" y="44"/>
                  </a:cxn>
                  <a:cxn ang="0">
                    <a:pos x="20" y="46"/>
                  </a:cxn>
                  <a:cxn ang="0">
                    <a:pos x="20" y="49"/>
                  </a:cxn>
                  <a:cxn ang="0">
                    <a:pos x="24" y="52"/>
                  </a:cxn>
                  <a:cxn ang="0">
                    <a:pos x="27" y="52"/>
                  </a:cxn>
                  <a:cxn ang="0">
                    <a:pos x="31" y="49"/>
                  </a:cxn>
                  <a:cxn ang="0">
                    <a:pos x="31" y="47"/>
                  </a:cxn>
                  <a:cxn ang="0">
                    <a:pos x="36" y="45"/>
                  </a:cxn>
                  <a:cxn ang="0">
                    <a:pos x="38" y="46"/>
                  </a:cxn>
                  <a:cxn ang="0">
                    <a:pos x="43" y="46"/>
                  </a:cxn>
                  <a:cxn ang="0">
                    <a:pos x="46" y="43"/>
                  </a:cxn>
                  <a:cxn ang="0">
                    <a:pos x="46" y="39"/>
                  </a:cxn>
                  <a:cxn ang="0">
                    <a:pos x="45" y="37"/>
                  </a:cxn>
                  <a:cxn ang="0">
                    <a:pos x="47" y="32"/>
                  </a:cxn>
                  <a:cxn ang="0">
                    <a:pos x="49" y="32"/>
                  </a:cxn>
                  <a:cxn ang="0">
                    <a:pos x="52" y="28"/>
                  </a:cxn>
                  <a:cxn ang="0">
                    <a:pos x="52" y="24"/>
                  </a:cxn>
                  <a:cxn ang="0">
                    <a:pos x="49" y="21"/>
                  </a:cxn>
                  <a:cxn ang="0">
                    <a:pos x="47" y="21"/>
                  </a:cxn>
                  <a:cxn ang="0">
                    <a:pos x="45" y="16"/>
                  </a:cxn>
                  <a:cxn ang="0">
                    <a:pos x="46" y="14"/>
                  </a:cxn>
                  <a:cxn ang="0">
                    <a:pos x="46" y="9"/>
                  </a:cxn>
                  <a:cxn ang="0">
                    <a:pos x="44" y="7"/>
                  </a:cxn>
                  <a:cxn ang="0">
                    <a:pos x="39" y="6"/>
                  </a:cxn>
                  <a:cxn ang="0">
                    <a:pos x="37" y="8"/>
                  </a:cxn>
                  <a:cxn ang="0">
                    <a:pos x="32" y="5"/>
                  </a:cxn>
                  <a:cxn ang="0">
                    <a:pos x="32" y="3"/>
                  </a:cxn>
                  <a:cxn ang="0">
                    <a:pos x="28" y="0"/>
                  </a:cxn>
                  <a:cxn ang="0">
                    <a:pos x="25" y="0"/>
                  </a:cxn>
                  <a:cxn ang="0">
                    <a:pos x="21" y="3"/>
                  </a:cxn>
                  <a:cxn ang="0">
                    <a:pos x="21" y="5"/>
                  </a:cxn>
                  <a:cxn ang="0">
                    <a:pos x="16" y="7"/>
                  </a:cxn>
                  <a:cxn ang="0">
                    <a:pos x="14" y="6"/>
                  </a:cxn>
                  <a:cxn ang="0">
                    <a:pos x="9" y="6"/>
                  </a:cxn>
                  <a:cxn ang="0">
                    <a:pos x="6" y="9"/>
                  </a:cxn>
                  <a:cxn ang="0">
                    <a:pos x="6" y="13"/>
                  </a:cxn>
                  <a:cxn ang="0">
                    <a:pos x="8" y="15"/>
                  </a:cxn>
                  <a:cxn ang="0">
                    <a:pos x="6" y="20"/>
                  </a:cxn>
                  <a:cxn ang="0">
                    <a:pos x="3" y="21"/>
                  </a:cxn>
                  <a:cxn ang="0">
                    <a:pos x="26" y="16"/>
                  </a:cxn>
                  <a:cxn ang="0">
                    <a:pos x="36" y="26"/>
                  </a:cxn>
                  <a:cxn ang="0">
                    <a:pos x="26" y="35"/>
                  </a:cxn>
                  <a:cxn ang="0">
                    <a:pos x="17" y="26"/>
                  </a:cxn>
                  <a:cxn ang="0">
                    <a:pos x="26" y="16"/>
                  </a:cxn>
                  <a:cxn ang="0">
                    <a:pos x="26" y="16"/>
                  </a:cxn>
                  <a:cxn ang="0">
                    <a:pos x="26" y="16"/>
                  </a:cxn>
                </a:cxnLst>
                <a:rect l="0" t="0" r="r" b="b"/>
                <a:pathLst>
                  <a:path w="52" h="52">
                    <a:moveTo>
                      <a:pt x="3" y="21"/>
                    </a:moveTo>
                    <a:cubicBezTo>
                      <a:pt x="1" y="21"/>
                      <a:pt x="0" y="22"/>
                      <a:pt x="0" y="24"/>
                    </a:cubicBezTo>
                    <a:cubicBezTo>
                      <a:pt x="0" y="28"/>
                      <a:pt x="0" y="28"/>
                      <a:pt x="0" y="28"/>
                    </a:cubicBezTo>
                    <a:cubicBezTo>
                      <a:pt x="0" y="29"/>
                      <a:pt x="1" y="31"/>
                      <a:pt x="3" y="31"/>
                    </a:cubicBezTo>
                    <a:cubicBezTo>
                      <a:pt x="6" y="32"/>
                      <a:pt x="6" y="32"/>
                      <a:pt x="6" y="32"/>
                    </a:cubicBezTo>
                    <a:cubicBezTo>
                      <a:pt x="6" y="33"/>
                      <a:pt x="7" y="35"/>
                      <a:pt x="7" y="36"/>
                    </a:cubicBezTo>
                    <a:cubicBezTo>
                      <a:pt x="6" y="38"/>
                      <a:pt x="6" y="38"/>
                      <a:pt x="6" y="38"/>
                    </a:cubicBezTo>
                    <a:cubicBezTo>
                      <a:pt x="5" y="40"/>
                      <a:pt x="5" y="42"/>
                      <a:pt x="6" y="43"/>
                    </a:cubicBezTo>
                    <a:cubicBezTo>
                      <a:pt x="9" y="45"/>
                      <a:pt x="9" y="45"/>
                      <a:pt x="9" y="45"/>
                    </a:cubicBezTo>
                    <a:cubicBezTo>
                      <a:pt x="10" y="47"/>
                      <a:pt x="12" y="47"/>
                      <a:pt x="13" y="46"/>
                    </a:cubicBezTo>
                    <a:cubicBezTo>
                      <a:pt x="15" y="44"/>
                      <a:pt x="15" y="44"/>
                      <a:pt x="15" y="44"/>
                    </a:cubicBezTo>
                    <a:cubicBezTo>
                      <a:pt x="17" y="45"/>
                      <a:pt x="18" y="46"/>
                      <a:pt x="20" y="46"/>
                    </a:cubicBezTo>
                    <a:cubicBezTo>
                      <a:pt x="20" y="49"/>
                      <a:pt x="20" y="49"/>
                      <a:pt x="20" y="49"/>
                    </a:cubicBezTo>
                    <a:cubicBezTo>
                      <a:pt x="21" y="51"/>
                      <a:pt x="22" y="52"/>
                      <a:pt x="24" y="52"/>
                    </a:cubicBezTo>
                    <a:cubicBezTo>
                      <a:pt x="27" y="52"/>
                      <a:pt x="27" y="52"/>
                      <a:pt x="27" y="52"/>
                    </a:cubicBezTo>
                    <a:cubicBezTo>
                      <a:pt x="29" y="52"/>
                      <a:pt x="31" y="51"/>
                      <a:pt x="31" y="49"/>
                    </a:cubicBezTo>
                    <a:cubicBezTo>
                      <a:pt x="31" y="47"/>
                      <a:pt x="31" y="47"/>
                      <a:pt x="31" y="47"/>
                    </a:cubicBezTo>
                    <a:cubicBezTo>
                      <a:pt x="33" y="46"/>
                      <a:pt x="35" y="45"/>
                      <a:pt x="36" y="45"/>
                    </a:cubicBezTo>
                    <a:cubicBezTo>
                      <a:pt x="38" y="46"/>
                      <a:pt x="38" y="46"/>
                      <a:pt x="38" y="46"/>
                    </a:cubicBezTo>
                    <a:cubicBezTo>
                      <a:pt x="40" y="47"/>
                      <a:pt x="42" y="47"/>
                      <a:pt x="43" y="46"/>
                    </a:cubicBezTo>
                    <a:cubicBezTo>
                      <a:pt x="46" y="43"/>
                      <a:pt x="46" y="43"/>
                      <a:pt x="46" y="43"/>
                    </a:cubicBezTo>
                    <a:cubicBezTo>
                      <a:pt x="47" y="42"/>
                      <a:pt x="47" y="40"/>
                      <a:pt x="46" y="39"/>
                    </a:cubicBezTo>
                    <a:cubicBezTo>
                      <a:pt x="45" y="37"/>
                      <a:pt x="45" y="37"/>
                      <a:pt x="45" y="37"/>
                    </a:cubicBezTo>
                    <a:cubicBezTo>
                      <a:pt x="45" y="35"/>
                      <a:pt x="46" y="33"/>
                      <a:pt x="47" y="32"/>
                    </a:cubicBezTo>
                    <a:cubicBezTo>
                      <a:pt x="49" y="32"/>
                      <a:pt x="49" y="32"/>
                      <a:pt x="49" y="32"/>
                    </a:cubicBezTo>
                    <a:cubicBezTo>
                      <a:pt x="51" y="31"/>
                      <a:pt x="52" y="30"/>
                      <a:pt x="52" y="28"/>
                    </a:cubicBezTo>
                    <a:cubicBezTo>
                      <a:pt x="52" y="24"/>
                      <a:pt x="52" y="24"/>
                      <a:pt x="52" y="24"/>
                    </a:cubicBezTo>
                    <a:cubicBezTo>
                      <a:pt x="52" y="23"/>
                      <a:pt x="51" y="21"/>
                      <a:pt x="49" y="21"/>
                    </a:cubicBezTo>
                    <a:cubicBezTo>
                      <a:pt x="47" y="21"/>
                      <a:pt x="47" y="21"/>
                      <a:pt x="47" y="21"/>
                    </a:cubicBezTo>
                    <a:cubicBezTo>
                      <a:pt x="46" y="19"/>
                      <a:pt x="46" y="17"/>
                      <a:pt x="45" y="16"/>
                    </a:cubicBezTo>
                    <a:cubicBezTo>
                      <a:pt x="46" y="14"/>
                      <a:pt x="46" y="14"/>
                      <a:pt x="46" y="14"/>
                    </a:cubicBezTo>
                    <a:cubicBezTo>
                      <a:pt x="47" y="12"/>
                      <a:pt x="47" y="10"/>
                      <a:pt x="46" y="9"/>
                    </a:cubicBezTo>
                    <a:cubicBezTo>
                      <a:pt x="44" y="7"/>
                      <a:pt x="44" y="7"/>
                      <a:pt x="44" y="7"/>
                    </a:cubicBezTo>
                    <a:cubicBezTo>
                      <a:pt x="42" y="5"/>
                      <a:pt x="40" y="5"/>
                      <a:pt x="39" y="6"/>
                    </a:cubicBezTo>
                    <a:cubicBezTo>
                      <a:pt x="37" y="8"/>
                      <a:pt x="37" y="8"/>
                      <a:pt x="37" y="8"/>
                    </a:cubicBezTo>
                    <a:cubicBezTo>
                      <a:pt x="36" y="7"/>
                      <a:pt x="34" y="6"/>
                      <a:pt x="32" y="5"/>
                    </a:cubicBezTo>
                    <a:cubicBezTo>
                      <a:pt x="32" y="3"/>
                      <a:pt x="32" y="3"/>
                      <a:pt x="32" y="3"/>
                    </a:cubicBezTo>
                    <a:cubicBezTo>
                      <a:pt x="32" y="1"/>
                      <a:pt x="30" y="0"/>
                      <a:pt x="28" y="0"/>
                    </a:cubicBezTo>
                    <a:cubicBezTo>
                      <a:pt x="25" y="0"/>
                      <a:pt x="25" y="0"/>
                      <a:pt x="25" y="0"/>
                    </a:cubicBezTo>
                    <a:cubicBezTo>
                      <a:pt x="23" y="0"/>
                      <a:pt x="21" y="1"/>
                      <a:pt x="21" y="3"/>
                    </a:cubicBezTo>
                    <a:cubicBezTo>
                      <a:pt x="21" y="5"/>
                      <a:pt x="21" y="5"/>
                      <a:pt x="21" y="5"/>
                    </a:cubicBezTo>
                    <a:cubicBezTo>
                      <a:pt x="19" y="6"/>
                      <a:pt x="17" y="6"/>
                      <a:pt x="16" y="7"/>
                    </a:cubicBezTo>
                    <a:cubicBezTo>
                      <a:pt x="14" y="6"/>
                      <a:pt x="14" y="6"/>
                      <a:pt x="14" y="6"/>
                    </a:cubicBezTo>
                    <a:cubicBezTo>
                      <a:pt x="12" y="5"/>
                      <a:pt x="10" y="5"/>
                      <a:pt x="9" y="6"/>
                    </a:cubicBezTo>
                    <a:cubicBezTo>
                      <a:pt x="6" y="9"/>
                      <a:pt x="6" y="9"/>
                      <a:pt x="6" y="9"/>
                    </a:cubicBezTo>
                    <a:cubicBezTo>
                      <a:pt x="5" y="10"/>
                      <a:pt x="5" y="12"/>
                      <a:pt x="6" y="13"/>
                    </a:cubicBezTo>
                    <a:cubicBezTo>
                      <a:pt x="8" y="15"/>
                      <a:pt x="8" y="15"/>
                      <a:pt x="8" y="15"/>
                    </a:cubicBezTo>
                    <a:cubicBezTo>
                      <a:pt x="7" y="17"/>
                      <a:pt x="6" y="19"/>
                      <a:pt x="6" y="20"/>
                    </a:cubicBezTo>
                    <a:lnTo>
                      <a:pt x="3" y="21"/>
                    </a:lnTo>
                    <a:close/>
                    <a:moveTo>
                      <a:pt x="26" y="16"/>
                    </a:moveTo>
                    <a:cubicBezTo>
                      <a:pt x="31" y="17"/>
                      <a:pt x="36" y="21"/>
                      <a:pt x="36" y="26"/>
                    </a:cubicBezTo>
                    <a:cubicBezTo>
                      <a:pt x="35" y="31"/>
                      <a:pt x="31" y="35"/>
                      <a:pt x="26" y="35"/>
                    </a:cubicBezTo>
                    <a:cubicBezTo>
                      <a:pt x="21" y="35"/>
                      <a:pt x="17" y="31"/>
                      <a:pt x="17" y="26"/>
                    </a:cubicBezTo>
                    <a:cubicBezTo>
                      <a:pt x="17" y="21"/>
                      <a:pt x="21" y="16"/>
                      <a:pt x="26" y="16"/>
                    </a:cubicBezTo>
                    <a:close/>
                    <a:moveTo>
                      <a:pt x="26" y="16"/>
                    </a:moveTo>
                    <a:cubicBezTo>
                      <a:pt x="26" y="16"/>
                      <a:pt x="26" y="16"/>
                      <a:pt x="2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grpSp>
        <p:sp>
          <p:nvSpPr>
            <p:cNvPr id="10" name="Freeform 17"/>
            <p:cNvSpPr>
              <a:spLocks noEditPoints="1"/>
            </p:cNvSpPr>
            <p:nvPr/>
          </p:nvSpPr>
          <p:spPr bwMode="auto">
            <a:xfrm>
              <a:off x="4622344" y="2067032"/>
              <a:ext cx="422752" cy="628156"/>
            </a:xfrm>
            <a:custGeom>
              <a:avLst/>
              <a:gdLst/>
              <a:ahLst/>
              <a:cxnLst>
                <a:cxn ang="0">
                  <a:pos x="47" y="0"/>
                </a:cxn>
                <a:cxn ang="0">
                  <a:pos x="10" y="76"/>
                </a:cxn>
                <a:cxn ang="0">
                  <a:pos x="24" y="124"/>
                </a:cxn>
                <a:cxn ang="0">
                  <a:pos x="34" y="128"/>
                </a:cxn>
                <a:cxn ang="0">
                  <a:pos x="44" y="140"/>
                </a:cxn>
                <a:cxn ang="0">
                  <a:pos x="62" y="130"/>
                </a:cxn>
                <a:cxn ang="0">
                  <a:pos x="67" y="128"/>
                </a:cxn>
                <a:cxn ang="0">
                  <a:pos x="72" y="94"/>
                </a:cxn>
                <a:cxn ang="0">
                  <a:pos x="94" y="46"/>
                </a:cxn>
                <a:cxn ang="0">
                  <a:pos x="32" y="53"/>
                </a:cxn>
                <a:cxn ang="0">
                  <a:pos x="43" y="56"/>
                </a:cxn>
                <a:cxn ang="0">
                  <a:pos x="47" y="56"/>
                </a:cxn>
                <a:cxn ang="0">
                  <a:pos x="55" y="55"/>
                </a:cxn>
                <a:cxn ang="0">
                  <a:pos x="58" y="56"/>
                </a:cxn>
                <a:cxn ang="0">
                  <a:pos x="54" y="89"/>
                </a:cxn>
                <a:cxn ang="0">
                  <a:pos x="62" y="98"/>
                </a:cxn>
                <a:cxn ang="0">
                  <a:pos x="33" y="106"/>
                </a:cxn>
                <a:cxn ang="0">
                  <a:pos x="62" y="98"/>
                </a:cxn>
                <a:cxn ang="0">
                  <a:pos x="33" y="111"/>
                </a:cxn>
                <a:cxn ang="0">
                  <a:pos x="62" y="118"/>
                </a:cxn>
                <a:cxn ang="0">
                  <a:pos x="64" y="88"/>
                </a:cxn>
                <a:cxn ang="0">
                  <a:pos x="70" y="49"/>
                </a:cxn>
                <a:cxn ang="0">
                  <a:pos x="63" y="48"/>
                </a:cxn>
                <a:cxn ang="0">
                  <a:pos x="58" y="51"/>
                </a:cxn>
                <a:cxn ang="0">
                  <a:pos x="52" y="42"/>
                </a:cxn>
                <a:cxn ang="0">
                  <a:pos x="44" y="51"/>
                </a:cxn>
                <a:cxn ang="0">
                  <a:pos x="36" y="45"/>
                </a:cxn>
                <a:cxn ang="0">
                  <a:pos x="31" y="48"/>
                </a:cxn>
                <a:cxn ang="0">
                  <a:pos x="24" y="50"/>
                </a:cxn>
                <a:cxn ang="0">
                  <a:pos x="31" y="89"/>
                </a:cxn>
                <a:cxn ang="0">
                  <a:pos x="9" y="47"/>
                </a:cxn>
                <a:cxn ang="0">
                  <a:pos x="85" y="47"/>
                </a:cxn>
                <a:cxn ang="0">
                  <a:pos x="64" y="88"/>
                </a:cxn>
                <a:cxn ang="0">
                  <a:pos x="64" y="88"/>
                </a:cxn>
              </a:cxnLst>
              <a:rect l="0" t="0" r="r" b="b"/>
              <a:pathLst>
                <a:path w="94" h="140">
                  <a:moveTo>
                    <a:pt x="94" y="46"/>
                  </a:moveTo>
                  <a:cubicBezTo>
                    <a:pt x="94" y="20"/>
                    <a:pt x="73" y="0"/>
                    <a:pt x="47" y="0"/>
                  </a:cubicBezTo>
                  <a:cubicBezTo>
                    <a:pt x="21" y="0"/>
                    <a:pt x="0" y="21"/>
                    <a:pt x="0" y="47"/>
                  </a:cubicBezTo>
                  <a:cubicBezTo>
                    <a:pt x="0" y="58"/>
                    <a:pt x="4" y="68"/>
                    <a:pt x="10" y="76"/>
                  </a:cubicBezTo>
                  <a:cubicBezTo>
                    <a:pt x="15" y="82"/>
                    <a:pt x="20" y="89"/>
                    <a:pt x="23" y="95"/>
                  </a:cubicBezTo>
                  <a:cubicBezTo>
                    <a:pt x="24" y="124"/>
                    <a:pt x="24" y="124"/>
                    <a:pt x="24" y="124"/>
                  </a:cubicBezTo>
                  <a:cubicBezTo>
                    <a:pt x="24" y="126"/>
                    <a:pt x="26" y="128"/>
                    <a:pt x="28" y="128"/>
                  </a:cubicBezTo>
                  <a:cubicBezTo>
                    <a:pt x="34" y="128"/>
                    <a:pt x="34" y="128"/>
                    <a:pt x="34" y="128"/>
                  </a:cubicBezTo>
                  <a:cubicBezTo>
                    <a:pt x="34" y="130"/>
                    <a:pt x="34" y="130"/>
                    <a:pt x="34" y="130"/>
                  </a:cubicBezTo>
                  <a:cubicBezTo>
                    <a:pt x="34" y="136"/>
                    <a:pt x="38" y="140"/>
                    <a:pt x="44" y="140"/>
                  </a:cubicBezTo>
                  <a:cubicBezTo>
                    <a:pt x="52" y="140"/>
                    <a:pt x="52" y="140"/>
                    <a:pt x="52" y="140"/>
                  </a:cubicBezTo>
                  <a:cubicBezTo>
                    <a:pt x="58" y="140"/>
                    <a:pt x="62" y="136"/>
                    <a:pt x="62" y="130"/>
                  </a:cubicBezTo>
                  <a:cubicBezTo>
                    <a:pt x="62" y="128"/>
                    <a:pt x="62" y="128"/>
                    <a:pt x="62" y="128"/>
                  </a:cubicBezTo>
                  <a:cubicBezTo>
                    <a:pt x="67" y="128"/>
                    <a:pt x="67" y="128"/>
                    <a:pt x="67" y="128"/>
                  </a:cubicBezTo>
                  <a:cubicBezTo>
                    <a:pt x="70" y="128"/>
                    <a:pt x="72" y="126"/>
                    <a:pt x="72" y="123"/>
                  </a:cubicBezTo>
                  <a:cubicBezTo>
                    <a:pt x="72" y="94"/>
                    <a:pt x="72" y="94"/>
                    <a:pt x="72" y="94"/>
                  </a:cubicBezTo>
                  <a:cubicBezTo>
                    <a:pt x="75" y="88"/>
                    <a:pt x="80" y="82"/>
                    <a:pt x="84" y="76"/>
                  </a:cubicBezTo>
                  <a:cubicBezTo>
                    <a:pt x="91" y="67"/>
                    <a:pt x="94" y="57"/>
                    <a:pt x="94" y="46"/>
                  </a:cubicBezTo>
                  <a:close/>
                  <a:moveTo>
                    <a:pt x="41" y="89"/>
                  </a:moveTo>
                  <a:cubicBezTo>
                    <a:pt x="32" y="53"/>
                    <a:pt x="32" y="53"/>
                    <a:pt x="32" y="53"/>
                  </a:cubicBezTo>
                  <a:cubicBezTo>
                    <a:pt x="37" y="50"/>
                    <a:pt x="37" y="50"/>
                    <a:pt x="37" y="50"/>
                  </a:cubicBezTo>
                  <a:cubicBezTo>
                    <a:pt x="43" y="56"/>
                    <a:pt x="43" y="56"/>
                    <a:pt x="43" y="56"/>
                  </a:cubicBezTo>
                  <a:cubicBezTo>
                    <a:pt x="44" y="56"/>
                    <a:pt x="44" y="56"/>
                    <a:pt x="45" y="56"/>
                  </a:cubicBezTo>
                  <a:cubicBezTo>
                    <a:pt x="46" y="56"/>
                    <a:pt x="46" y="56"/>
                    <a:pt x="47" y="56"/>
                  </a:cubicBezTo>
                  <a:cubicBezTo>
                    <a:pt x="52" y="49"/>
                    <a:pt x="52" y="49"/>
                    <a:pt x="52" y="49"/>
                  </a:cubicBezTo>
                  <a:cubicBezTo>
                    <a:pt x="55" y="55"/>
                    <a:pt x="55" y="55"/>
                    <a:pt x="55" y="55"/>
                  </a:cubicBezTo>
                  <a:cubicBezTo>
                    <a:pt x="55" y="56"/>
                    <a:pt x="56" y="56"/>
                    <a:pt x="57" y="56"/>
                  </a:cubicBezTo>
                  <a:cubicBezTo>
                    <a:pt x="57" y="56"/>
                    <a:pt x="58" y="56"/>
                    <a:pt x="58" y="56"/>
                  </a:cubicBezTo>
                  <a:cubicBezTo>
                    <a:pt x="62" y="54"/>
                    <a:pt x="62" y="54"/>
                    <a:pt x="62" y="54"/>
                  </a:cubicBezTo>
                  <a:cubicBezTo>
                    <a:pt x="54" y="89"/>
                    <a:pt x="54" y="89"/>
                    <a:pt x="54" y="89"/>
                  </a:cubicBezTo>
                  <a:lnTo>
                    <a:pt x="41" y="89"/>
                  </a:lnTo>
                  <a:close/>
                  <a:moveTo>
                    <a:pt x="62" y="98"/>
                  </a:moveTo>
                  <a:cubicBezTo>
                    <a:pt x="62" y="106"/>
                    <a:pt x="62" y="106"/>
                    <a:pt x="62" y="106"/>
                  </a:cubicBezTo>
                  <a:cubicBezTo>
                    <a:pt x="33" y="106"/>
                    <a:pt x="33" y="106"/>
                    <a:pt x="33" y="106"/>
                  </a:cubicBezTo>
                  <a:cubicBezTo>
                    <a:pt x="33" y="98"/>
                    <a:pt x="33" y="98"/>
                    <a:pt x="33" y="98"/>
                  </a:cubicBezTo>
                  <a:lnTo>
                    <a:pt x="62" y="98"/>
                  </a:lnTo>
                  <a:close/>
                  <a:moveTo>
                    <a:pt x="33" y="119"/>
                  </a:moveTo>
                  <a:cubicBezTo>
                    <a:pt x="33" y="111"/>
                    <a:pt x="33" y="111"/>
                    <a:pt x="33" y="111"/>
                  </a:cubicBezTo>
                  <a:cubicBezTo>
                    <a:pt x="62" y="111"/>
                    <a:pt x="62" y="111"/>
                    <a:pt x="62" y="111"/>
                  </a:cubicBezTo>
                  <a:cubicBezTo>
                    <a:pt x="62" y="118"/>
                    <a:pt x="62" y="118"/>
                    <a:pt x="62" y="118"/>
                  </a:cubicBezTo>
                  <a:lnTo>
                    <a:pt x="33" y="119"/>
                  </a:lnTo>
                  <a:close/>
                  <a:moveTo>
                    <a:pt x="64" y="88"/>
                  </a:moveTo>
                  <a:cubicBezTo>
                    <a:pt x="62" y="88"/>
                    <a:pt x="62" y="88"/>
                    <a:pt x="62" y="88"/>
                  </a:cubicBezTo>
                  <a:cubicBezTo>
                    <a:pt x="70" y="49"/>
                    <a:pt x="70" y="49"/>
                    <a:pt x="70" y="49"/>
                  </a:cubicBezTo>
                  <a:cubicBezTo>
                    <a:pt x="71" y="48"/>
                    <a:pt x="69" y="46"/>
                    <a:pt x="67" y="45"/>
                  </a:cubicBezTo>
                  <a:cubicBezTo>
                    <a:pt x="66" y="45"/>
                    <a:pt x="64" y="46"/>
                    <a:pt x="63" y="48"/>
                  </a:cubicBezTo>
                  <a:cubicBezTo>
                    <a:pt x="63" y="49"/>
                    <a:pt x="63" y="49"/>
                    <a:pt x="63" y="49"/>
                  </a:cubicBezTo>
                  <a:cubicBezTo>
                    <a:pt x="58" y="51"/>
                    <a:pt x="58" y="51"/>
                    <a:pt x="58" y="51"/>
                  </a:cubicBezTo>
                  <a:cubicBezTo>
                    <a:pt x="54" y="44"/>
                    <a:pt x="54" y="44"/>
                    <a:pt x="54" y="44"/>
                  </a:cubicBezTo>
                  <a:cubicBezTo>
                    <a:pt x="54" y="43"/>
                    <a:pt x="53" y="43"/>
                    <a:pt x="52" y="42"/>
                  </a:cubicBezTo>
                  <a:cubicBezTo>
                    <a:pt x="52" y="42"/>
                    <a:pt x="51" y="43"/>
                    <a:pt x="50" y="43"/>
                  </a:cubicBezTo>
                  <a:cubicBezTo>
                    <a:pt x="44" y="51"/>
                    <a:pt x="44" y="51"/>
                    <a:pt x="44" y="51"/>
                  </a:cubicBezTo>
                  <a:cubicBezTo>
                    <a:pt x="39" y="45"/>
                    <a:pt x="39" y="45"/>
                    <a:pt x="39" y="45"/>
                  </a:cubicBezTo>
                  <a:cubicBezTo>
                    <a:pt x="38" y="45"/>
                    <a:pt x="37" y="45"/>
                    <a:pt x="36" y="45"/>
                  </a:cubicBezTo>
                  <a:cubicBezTo>
                    <a:pt x="31" y="48"/>
                    <a:pt x="31" y="48"/>
                    <a:pt x="31" y="48"/>
                  </a:cubicBezTo>
                  <a:cubicBezTo>
                    <a:pt x="31" y="48"/>
                    <a:pt x="31" y="48"/>
                    <a:pt x="31" y="48"/>
                  </a:cubicBezTo>
                  <a:cubicBezTo>
                    <a:pt x="31" y="46"/>
                    <a:pt x="29" y="45"/>
                    <a:pt x="27" y="46"/>
                  </a:cubicBezTo>
                  <a:cubicBezTo>
                    <a:pt x="25" y="46"/>
                    <a:pt x="24" y="48"/>
                    <a:pt x="24" y="50"/>
                  </a:cubicBezTo>
                  <a:cubicBezTo>
                    <a:pt x="33" y="89"/>
                    <a:pt x="33" y="89"/>
                    <a:pt x="33" y="89"/>
                  </a:cubicBezTo>
                  <a:cubicBezTo>
                    <a:pt x="31" y="89"/>
                    <a:pt x="31" y="89"/>
                    <a:pt x="31" y="89"/>
                  </a:cubicBezTo>
                  <a:cubicBezTo>
                    <a:pt x="27" y="82"/>
                    <a:pt x="22" y="76"/>
                    <a:pt x="18" y="70"/>
                  </a:cubicBezTo>
                  <a:cubicBezTo>
                    <a:pt x="12" y="64"/>
                    <a:pt x="10" y="56"/>
                    <a:pt x="9" y="47"/>
                  </a:cubicBezTo>
                  <a:cubicBezTo>
                    <a:pt x="9" y="26"/>
                    <a:pt x="26" y="9"/>
                    <a:pt x="47" y="9"/>
                  </a:cubicBezTo>
                  <a:cubicBezTo>
                    <a:pt x="68" y="9"/>
                    <a:pt x="85" y="26"/>
                    <a:pt x="85" y="47"/>
                  </a:cubicBezTo>
                  <a:cubicBezTo>
                    <a:pt x="85" y="55"/>
                    <a:pt x="82" y="63"/>
                    <a:pt x="77" y="70"/>
                  </a:cubicBezTo>
                  <a:cubicBezTo>
                    <a:pt x="72" y="76"/>
                    <a:pt x="68" y="82"/>
                    <a:pt x="64" y="88"/>
                  </a:cubicBezTo>
                  <a:close/>
                  <a:moveTo>
                    <a:pt x="64" y="88"/>
                  </a:moveTo>
                  <a:cubicBezTo>
                    <a:pt x="64" y="88"/>
                    <a:pt x="64" y="88"/>
                    <a:pt x="64" y="8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11" name="TextBox 56"/>
            <p:cNvSpPr txBox="1"/>
            <p:nvPr/>
          </p:nvSpPr>
          <p:spPr>
            <a:xfrm>
              <a:off x="5281860" y="2496032"/>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01</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2" name="TextBox 57"/>
            <p:cNvSpPr txBox="1"/>
            <p:nvPr/>
          </p:nvSpPr>
          <p:spPr>
            <a:xfrm>
              <a:off x="6355124" y="2496032"/>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02</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3" name="TextBox 58"/>
            <p:cNvSpPr txBox="1"/>
            <p:nvPr/>
          </p:nvSpPr>
          <p:spPr>
            <a:xfrm>
              <a:off x="5281860" y="4095994"/>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04</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sp>
          <p:nvSpPr>
            <p:cNvPr id="14" name="TextBox 59"/>
            <p:cNvSpPr txBox="1"/>
            <p:nvPr/>
          </p:nvSpPr>
          <p:spPr>
            <a:xfrm>
              <a:off x="6355124" y="4095994"/>
              <a:ext cx="550151" cy="70788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sym typeface="+mn-lt"/>
                </a:rPr>
                <a:t>03</a:t>
              </a:r>
              <a:r>
                <a:rPr kumimoji="0" lang="en-US" sz="1200" b="0" i="0" u="none" strike="noStrike" kern="0" cap="none" spc="0" normalizeH="0" baseline="0" noProof="0" dirty="0">
                  <a:ln>
                    <a:noFill/>
                  </a:ln>
                  <a:solidFill>
                    <a:prstClr val="white"/>
                  </a:solidFill>
                  <a:effectLst/>
                  <a:uLnTx/>
                  <a:uFillTx/>
                  <a:latin typeface="Calibri" panose="020F0502020204030204"/>
                  <a:sym typeface="+mn-lt"/>
                </a:rPr>
                <a:t/>
              </a:r>
              <a:br>
                <a:rPr kumimoji="0" lang="en-US" sz="1200" b="0" i="0" u="none" strike="noStrike" kern="0" cap="none" spc="0" normalizeH="0" baseline="0" noProof="0" dirty="0">
                  <a:ln>
                    <a:noFill/>
                  </a:ln>
                  <a:solidFill>
                    <a:prstClr val="white"/>
                  </a:solidFill>
                  <a:effectLst/>
                  <a:uLnTx/>
                  <a:uFillTx/>
                  <a:latin typeface="Calibri" panose="020F0502020204030204"/>
                  <a:sym typeface="+mn-lt"/>
                </a:rPr>
              </a:br>
              <a:endParaRPr kumimoji="0" lang="en-US" sz="1200" b="1" i="0" u="none" strike="noStrike" kern="0" cap="none" spc="0" normalizeH="0" baseline="0" noProof="0" dirty="0">
                <a:ln>
                  <a:noFill/>
                </a:ln>
                <a:solidFill>
                  <a:prstClr val="white"/>
                </a:solidFill>
                <a:effectLst/>
                <a:uLnTx/>
                <a:uFillTx/>
                <a:latin typeface="Calibri" panose="020F0502020204030204"/>
                <a:sym typeface="+mn-lt"/>
              </a:endParaRPr>
            </a:p>
          </p:txBody>
        </p:sp>
      </p:grpSp>
      <p:grpSp>
        <p:nvGrpSpPr>
          <p:cNvPr id="26" name="PA_组合 25"/>
          <p:cNvGrpSpPr/>
          <p:nvPr>
            <p:custDataLst>
              <p:tags r:id="rId1"/>
            </p:custDataLst>
          </p:nvPr>
        </p:nvGrpSpPr>
        <p:grpSpPr>
          <a:xfrm>
            <a:off x="473630" y="2591676"/>
            <a:ext cx="2855980" cy="823738"/>
            <a:chOff x="656868" y="2381121"/>
            <a:chExt cx="2855980" cy="823738"/>
          </a:xfrm>
        </p:grpSpPr>
        <p:sp>
          <p:nvSpPr>
            <p:cNvPr id="24" name="文本框 23"/>
            <p:cNvSpPr txBox="1"/>
            <p:nvPr/>
          </p:nvSpPr>
          <p:spPr>
            <a:xfrm>
              <a:off x="928440" y="2381121"/>
              <a:ext cx="2483372" cy="461665"/>
            </a:xfrm>
            <a:prstGeom prst="rect">
              <a:avLst/>
            </a:prstGeom>
            <a:noFill/>
          </p:spPr>
          <p:txBody>
            <a:bodyPr wrap="none" rtlCol="0">
              <a:spAutoFit/>
            </a:bodyPr>
            <a:lstStyle/>
            <a:p>
              <a:r>
                <a:rPr lang="en-US" altLang="zh-CN" sz="2400" b="1" dirty="0">
                  <a:solidFill>
                    <a:srgbClr val="FF0000"/>
                  </a:solidFill>
                </a:rPr>
                <a:t>Course overview</a:t>
              </a:r>
              <a:endParaRPr lang="zh-CN" altLang="en-US" sz="2400" b="1" dirty="0">
                <a:solidFill>
                  <a:srgbClr val="FF0000"/>
                </a:solidFill>
              </a:endParaRPr>
            </a:p>
          </p:txBody>
        </p:sp>
        <p:sp>
          <p:nvSpPr>
            <p:cNvPr id="25" name="文本框 24"/>
            <p:cNvSpPr txBox="1"/>
            <p:nvPr/>
          </p:nvSpPr>
          <p:spPr>
            <a:xfrm>
              <a:off x="656868" y="2743194"/>
              <a:ext cx="2855980" cy="461665"/>
            </a:xfrm>
            <a:prstGeom prst="rect">
              <a:avLst/>
            </a:prstGeom>
            <a:noFill/>
          </p:spPr>
          <p:txBody>
            <a:bodyPr wrap="square" rtlCol="0">
              <a:spAutoFit/>
            </a:bodyPr>
            <a:lstStyle/>
            <a:p>
              <a:endParaRPr lang="en-US" altLang="zh-CN" sz="2400" dirty="0">
                <a:latin typeface="微软雅黑" panose="020B0503020204020204" pitchFamily="34" charset="-122"/>
              </a:endParaRPr>
            </a:p>
          </p:txBody>
        </p:sp>
      </p:grpSp>
      <p:sp>
        <p:nvSpPr>
          <p:cNvPr id="28" name="文本框 27"/>
          <p:cNvSpPr txBox="1"/>
          <p:nvPr/>
        </p:nvSpPr>
        <p:spPr>
          <a:xfrm>
            <a:off x="8271852" y="4893766"/>
            <a:ext cx="3094117" cy="461665"/>
          </a:xfrm>
          <a:prstGeom prst="rect">
            <a:avLst/>
          </a:prstGeom>
          <a:noFill/>
        </p:spPr>
        <p:txBody>
          <a:bodyPr wrap="none" rtlCol="0">
            <a:spAutoFit/>
          </a:bodyPr>
          <a:lstStyle/>
          <a:p>
            <a:r>
              <a:rPr lang="en-US" altLang="zh-CN" sz="2400" b="1" dirty="0" smtClean="0">
                <a:solidFill>
                  <a:srgbClr val="24569D"/>
                </a:solidFill>
              </a:rPr>
              <a:t>Where are we now</a:t>
            </a:r>
            <a:r>
              <a:rPr lang="zh-CN" altLang="en-US" sz="2400" b="1" dirty="0" smtClean="0">
                <a:solidFill>
                  <a:srgbClr val="24569D"/>
                </a:solidFill>
              </a:rPr>
              <a:t>？</a:t>
            </a:r>
            <a:endParaRPr lang="zh-CN" altLang="en-US" sz="2400" b="1" dirty="0">
              <a:solidFill>
                <a:srgbClr val="24569D"/>
              </a:solidFill>
            </a:endParaRPr>
          </a:p>
        </p:txBody>
      </p:sp>
      <p:sp>
        <p:nvSpPr>
          <p:cNvPr id="31" name="文本框 30"/>
          <p:cNvSpPr txBox="1"/>
          <p:nvPr/>
        </p:nvSpPr>
        <p:spPr>
          <a:xfrm>
            <a:off x="8286208" y="2591676"/>
            <a:ext cx="2701381" cy="461665"/>
          </a:xfrm>
          <a:prstGeom prst="rect">
            <a:avLst/>
          </a:prstGeom>
          <a:noFill/>
        </p:spPr>
        <p:txBody>
          <a:bodyPr wrap="none" rtlCol="0">
            <a:spAutoFit/>
          </a:bodyPr>
          <a:lstStyle/>
          <a:p>
            <a:r>
              <a:rPr lang="en-US" altLang="zh-CN" sz="2400" b="1" dirty="0">
                <a:solidFill>
                  <a:srgbClr val="24569D"/>
                </a:solidFill>
              </a:rPr>
              <a:t>A history of AI</a:t>
            </a:r>
            <a:endParaRPr lang="zh-CN" altLang="en-US" sz="2400" b="1" dirty="0">
              <a:solidFill>
                <a:srgbClr val="24569D"/>
              </a:solidFill>
            </a:endParaRPr>
          </a:p>
        </p:txBody>
      </p:sp>
      <p:sp>
        <p:nvSpPr>
          <p:cNvPr id="34" name="文本框 33"/>
          <p:cNvSpPr txBox="1"/>
          <p:nvPr/>
        </p:nvSpPr>
        <p:spPr>
          <a:xfrm>
            <a:off x="1197012" y="4899330"/>
            <a:ext cx="1919115" cy="461665"/>
          </a:xfrm>
          <a:prstGeom prst="rect">
            <a:avLst/>
          </a:prstGeom>
          <a:noFill/>
        </p:spPr>
        <p:txBody>
          <a:bodyPr wrap="none" rtlCol="0">
            <a:spAutoFit/>
          </a:bodyPr>
          <a:lstStyle/>
          <a:p>
            <a:r>
              <a:rPr lang="en-US" altLang="zh-CN" sz="2400" b="1" dirty="0">
                <a:solidFill>
                  <a:srgbClr val="24569D"/>
                </a:solidFill>
              </a:rPr>
              <a:t>What is AI</a:t>
            </a:r>
            <a:r>
              <a:rPr lang="zh-CN" altLang="en-US" sz="2400" b="1" dirty="0">
                <a:solidFill>
                  <a:srgbClr val="24569D"/>
                </a:solidFill>
              </a:rPr>
              <a:t>？</a:t>
            </a:r>
          </a:p>
        </p:txBody>
      </p:sp>
      <p:sp>
        <p:nvSpPr>
          <p:cNvPr id="2" name="矩形 1"/>
          <p:cNvSpPr/>
          <p:nvPr/>
        </p:nvSpPr>
        <p:spPr>
          <a:xfrm>
            <a:off x="745606" y="902626"/>
            <a:ext cx="902811" cy="523220"/>
          </a:xfrm>
          <a:prstGeom prst="rect">
            <a:avLst/>
          </a:prstGeom>
        </p:spPr>
        <p:txBody>
          <a:bodyPr wrap="none">
            <a:spAutoFit/>
          </a:bodyPr>
          <a:lstStyle/>
          <a:p>
            <a:r>
              <a:rPr lang="zh-CN" altLang="en-US" sz="2800" dirty="0"/>
              <a:t>目录</a:t>
            </a:r>
          </a:p>
        </p:txBody>
      </p:sp>
    </p:spTree>
    <p:extLst>
      <p:ext uri="{BB962C8B-B14F-4D97-AF65-F5344CB8AC3E}">
        <p14:creationId xmlns:p14="http://schemas.microsoft.com/office/powerpoint/2010/main" val="3820170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500"/>
                                  </p:stCondLst>
                                  <p:childTnLst>
                                    <p:set>
                                      <p:cBhvr>
                                        <p:cTn id="6" dur="1" fill="hold">
                                          <p:stCondLst>
                                            <p:cond delay="0"/>
                                          </p:stCondLst>
                                        </p:cTn>
                                        <p:tgtEl>
                                          <p:spTgt spid="38"/>
                                        </p:tgtEl>
                                        <p:attrNameLst>
                                          <p:attrName>style.visibility</p:attrName>
                                        </p:attrNameLst>
                                      </p:cBhvr>
                                      <p:to>
                                        <p:strVal val="visible"/>
                                      </p:to>
                                    </p:set>
                                    <p:animScale>
                                      <p:cBhvr>
                                        <p:cTn id="7" dur="333" fill="hold">
                                          <p:stCondLst>
                                            <p:cond delay="0"/>
                                          </p:stCondLst>
                                        </p:cTn>
                                        <p:tgtEl>
                                          <p:spTgt spid="38"/>
                                        </p:tgtEl>
                                      </p:cBhvr>
                                      <p:from x="0" y="0"/>
                                      <p:to x="120000" y="120000"/>
                                    </p:animScale>
                                    <p:animScale>
                                      <p:cBhvr>
                                        <p:cTn id="8" dur="167" fill="hold">
                                          <p:stCondLst>
                                            <p:cond delay="333"/>
                                          </p:stCondLst>
                                        </p:cTn>
                                        <p:tgtEl>
                                          <p:spTgt spid="38"/>
                                        </p:tgtEl>
                                      </p:cBhvr>
                                      <p:from x="120000" y="120000"/>
                                      <p:to x="100000" y="100000"/>
                                    </p:animScale>
                                  </p:childTnLst>
                                </p:cTn>
                              </p:par>
                              <p:par>
                                <p:cTn id="9" presetID="0" presetClass="entr" presetSubtype="0" fill="hold" nodeType="withEffect">
                                  <p:stCondLst>
                                    <p:cond delay="1000"/>
                                  </p:stCondLst>
                                  <p:iterate type="lt">
                                    <p:tmPct val="10000"/>
                                  </p:iterate>
                                  <p:childTnLst>
                                    <p:set>
                                      <p:cBhvr>
                                        <p:cTn id="10" dur="1" fill="hold">
                                          <p:stCondLst>
                                            <p:cond delay="0"/>
                                          </p:stCondLst>
                                        </p:cTn>
                                        <p:tgtEl>
                                          <p:spTgt spid="26"/>
                                        </p:tgtEl>
                                        <p:attrNameLst>
                                          <p:attrName>style.visibility</p:attrName>
                                        </p:attrNameLst>
                                      </p:cBhvr>
                                      <p:to>
                                        <p:strVal val="visible"/>
                                      </p:to>
                                    </p:set>
                                    <p:animScale>
                                      <p:cBhvr>
                                        <p:cTn id="11" dur="375" fill="hold">
                                          <p:stCondLst>
                                            <p:cond delay="0"/>
                                          </p:stCondLst>
                                        </p:cTn>
                                        <p:tgtEl>
                                          <p:spTgt spid="26"/>
                                        </p:tgtEl>
                                      </p:cBhvr>
                                      <p:from x="150000" y="150000"/>
                                      <p:to x="90000" y="90000"/>
                                    </p:animScale>
                                    <p:animScale>
                                      <p:cBhvr>
                                        <p:cTn id="12" dur="375" fill="hold">
                                          <p:stCondLst>
                                            <p:cond delay="375"/>
                                          </p:stCondLst>
                                        </p:cTn>
                                        <p:tgtEl>
                                          <p:spTgt spid="26"/>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b="1">
                <a:solidFill>
                  <a:schemeClr val="tx1"/>
                </a:solidFill>
                <a:latin typeface="Arial" panose="020B0604020202020204" pitchFamily="34" charset="0"/>
              </a:defRPr>
            </a:lvl1pPr>
            <a:lvl2pPr marL="742950" indent="-285750">
              <a:spcBef>
                <a:spcPct val="20000"/>
              </a:spcBef>
              <a:buChar char="–"/>
              <a:defRPr b="1">
                <a:solidFill>
                  <a:schemeClr val="tx1"/>
                </a:solidFill>
                <a:latin typeface="Arial" panose="020B0604020202020204" pitchFamily="34" charset="0"/>
              </a:defRPr>
            </a:lvl2pPr>
            <a:lvl3pPr marL="1143000" indent="-228600">
              <a:spcBef>
                <a:spcPct val="20000"/>
              </a:spcBef>
              <a:buChar char="•"/>
              <a:defRPr sz="1600" b="1">
                <a:solidFill>
                  <a:schemeClr val="tx1"/>
                </a:solidFill>
                <a:latin typeface="Arial" panose="020B0604020202020204" pitchFamily="34" charset="0"/>
              </a:defRPr>
            </a:lvl3pPr>
            <a:lvl4pPr marL="1600200" indent="-228600">
              <a:spcBef>
                <a:spcPct val="20000"/>
              </a:spcBef>
              <a:buChar char="–"/>
              <a:defRPr sz="1400" b="1">
                <a:solidFill>
                  <a:schemeClr val="tx1"/>
                </a:solidFill>
                <a:latin typeface="Arial" panose="020B0604020202020204" pitchFamily="34" charset="0"/>
              </a:defRPr>
            </a:lvl4pPr>
            <a:lvl5pPr marL="2057400" indent="-228600">
              <a:spcBef>
                <a:spcPct val="20000"/>
              </a:spcBef>
              <a:buChar char="»"/>
              <a:defRPr sz="14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b="1">
                <a:solidFill>
                  <a:schemeClr val="tx1"/>
                </a:solidFill>
                <a:latin typeface="Arial" panose="020B0604020202020204" pitchFamily="34" charset="0"/>
              </a:defRPr>
            </a:lvl9pPr>
          </a:lstStyle>
          <a:p>
            <a:pPr>
              <a:spcBef>
                <a:spcPct val="0"/>
              </a:spcBef>
              <a:buFontTx/>
              <a:buNone/>
            </a:pPr>
            <a:fld id="{A99D93E8-FD06-4B10-98D6-56A29BCD63CC}" type="slidenum">
              <a:rPr lang="en-US" altLang="zh-CN" sz="1400" b="0"/>
              <a:pPr>
                <a:spcBef>
                  <a:spcPct val="0"/>
                </a:spcBef>
                <a:buFontTx/>
                <a:buNone/>
              </a:pPr>
              <a:t>6</a:t>
            </a:fld>
            <a:endParaRPr lang="en-US" altLang="zh-CN" sz="1400" b="0"/>
          </a:p>
        </p:txBody>
      </p:sp>
      <p:sp>
        <p:nvSpPr>
          <p:cNvPr id="31747" name="Rectangle 2"/>
          <p:cNvSpPr>
            <a:spLocks noGrp="1" noChangeArrowheads="1"/>
          </p:cNvSpPr>
          <p:nvPr>
            <p:ph type="title"/>
          </p:nvPr>
        </p:nvSpPr>
        <p:spPr/>
        <p:txBody>
          <a:bodyPr/>
          <a:lstStyle/>
          <a:p>
            <a:pPr eaLnBrk="1" hangingPunct="1"/>
            <a:r>
              <a:rPr lang="zh-CN" altLang="en-US">
                <a:ea typeface="宋体" panose="02010600030101010101" pitchFamily="2" charset="-122"/>
              </a:rPr>
              <a:t>课程目标和基本要求</a:t>
            </a:r>
          </a:p>
        </p:txBody>
      </p:sp>
      <p:sp>
        <p:nvSpPr>
          <p:cNvPr id="31748" name="Rectangle 3"/>
          <p:cNvSpPr>
            <a:spLocks noGrp="1" noChangeArrowheads="1"/>
          </p:cNvSpPr>
          <p:nvPr>
            <p:ph idx="1"/>
          </p:nvPr>
        </p:nvSpPr>
        <p:spPr>
          <a:xfrm>
            <a:off x="838200" y="2006600"/>
            <a:ext cx="10827327" cy="4714875"/>
          </a:xfrm>
        </p:spPr>
        <p:txBody>
          <a:bodyPr>
            <a:normAutofit fontScale="85000" lnSpcReduction="10000"/>
          </a:bodyPr>
          <a:lstStyle/>
          <a:p>
            <a:pPr>
              <a:lnSpc>
                <a:spcPct val="170000"/>
              </a:lnSpc>
              <a:buBlip>
                <a:blip r:embed="rId2"/>
              </a:buBlip>
            </a:pPr>
            <a:r>
              <a:rPr lang="zh-CN" altLang="en-US" dirty="0">
                <a:latin typeface="宋体" panose="02010600030101010101" pitchFamily="2" charset="-122"/>
                <a:ea typeface="宋体" panose="02010600030101010101" pitchFamily="2" charset="-122"/>
              </a:rPr>
              <a:t>熟悉人工智能的思想、方法及其应用研究领域，掌握开拓者们的问题求解方法</a:t>
            </a:r>
          </a:p>
          <a:p>
            <a:pPr eaLnBrk="1" hangingPunct="1">
              <a:lnSpc>
                <a:spcPct val="170000"/>
              </a:lnSpc>
              <a:buFontTx/>
              <a:buBlip>
                <a:blip r:embed="rId2"/>
              </a:buBlip>
            </a:pPr>
            <a:r>
              <a:rPr lang="zh-CN" altLang="en-US" dirty="0">
                <a:latin typeface="宋体" panose="02010600030101010101" pitchFamily="2" charset="-122"/>
                <a:ea typeface="宋体" panose="02010600030101010101" pitchFamily="2" charset="-122"/>
              </a:rPr>
              <a:t>要求：</a:t>
            </a:r>
            <a:endParaRPr lang="en-US" altLang="zh-CN" dirty="0">
              <a:latin typeface="宋体" panose="02010600030101010101" pitchFamily="2" charset="-122"/>
              <a:ea typeface="宋体" panose="02010600030101010101" pitchFamily="2" charset="-122"/>
            </a:endParaRPr>
          </a:p>
          <a:p>
            <a:pPr lvl="1">
              <a:lnSpc>
                <a:spcPct val="170000"/>
              </a:lnSpc>
              <a:buBlip>
                <a:blip r:embed="rId2"/>
              </a:buBlip>
            </a:pPr>
            <a:r>
              <a:rPr lang="zh-CN" altLang="en-US" dirty="0">
                <a:latin typeface="宋体" panose="02010600030101010101" pitchFamily="2" charset="-122"/>
                <a:ea typeface="宋体" panose="02010600030101010101" pitchFamily="2" charset="-122"/>
              </a:rPr>
              <a:t>掌握人工智能的一些</a:t>
            </a:r>
            <a:r>
              <a:rPr lang="zh-CN" altLang="en-US" dirty="0">
                <a:solidFill>
                  <a:srgbClr val="FF0000"/>
                </a:solidFill>
                <a:latin typeface="宋体" panose="02010600030101010101" pitchFamily="2" charset="-122"/>
                <a:ea typeface="宋体" panose="02010600030101010101" pitchFamily="2" charset="-122"/>
              </a:rPr>
              <a:t>主要思想、方法和算法</a:t>
            </a:r>
            <a:endParaRPr lang="en-US" altLang="zh-CN" dirty="0">
              <a:solidFill>
                <a:srgbClr val="FF0000"/>
              </a:solidFill>
              <a:latin typeface="宋体" panose="02010600030101010101" pitchFamily="2" charset="-122"/>
              <a:ea typeface="宋体" panose="02010600030101010101" pitchFamily="2" charset="-122"/>
            </a:endParaRPr>
          </a:p>
          <a:p>
            <a:pPr lvl="1">
              <a:lnSpc>
                <a:spcPct val="170000"/>
              </a:lnSpc>
              <a:buBlip>
                <a:blip r:embed="rId2"/>
              </a:buBlip>
            </a:pPr>
            <a:r>
              <a:rPr lang="zh-CN" altLang="en-US" dirty="0">
                <a:latin typeface="宋体" panose="02010600030101010101" pitchFamily="2" charset="-122"/>
                <a:ea typeface="宋体" panose="02010600030101010101" pitchFamily="2" charset="-122"/>
              </a:rPr>
              <a:t>有效地运用所学知识和方法</a:t>
            </a:r>
            <a:r>
              <a:rPr lang="zh-CN" altLang="en-US" dirty="0">
                <a:solidFill>
                  <a:srgbClr val="FF0000"/>
                </a:solidFill>
                <a:latin typeface="宋体" panose="02010600030101010101" pitchFamily="2" charset="-122"/>
                <a:ea typeface="宋体" panose="02010600030101010101" pitchFamily="2" charset="-122"/>
              </a:rPr>
              <a:t>解决实际问题</a:t>
            </a:r>
            <a:endParaRPr lang="en-US" altLang="zh-CN" dirty="0">
              <a:solidFill>
                <a:srgbClr val="FF0000"/>
              </a:solidFill>
              <a:latin typeface="宋体" panose="02010600030101010101" pitchFamily="2" charset="-122"/>
              <a:ea typeface="宋体" panose="02010600030101010101" pitchFamily="2" charset="-122"/>
            </a:endParaRPr>
          </a:p>
          <a:p>
            <a:pPr lvl="1">
              <a:lnSpc>
                <a:spcPct val="170000"/>
              </a:lnSpc>
              <a:buFontTx/>
              <a:buBlip>
                <a:blip r:embed="rId2"/>
              </a:buBlip>
            </a:pPr>
            <a:r>
              <a:rPr lang="zh-CN" altLang="en-US" dirty="0">
                <a:latin typeface="宋体" panose="02010600030101010101" pitchFamily="2" charset="-122"/>
                <a:ea typeface="宋体" panose="02010600030101010101" pitchFamily="2" charset="-122"/>
              </a:rPr>
              <a:t>结合课程设计，通过</a:t>
            </a:r>
            <a:r>
              <a:rPr lang="zh-CN" altLang="en-US" dirty="0">
                <a:solidFill>
                  <a:srgbClr val="FF0000"/>
                </a:solidFill>
                <a:latin typeface="宋体" panose="02010600030101010101" pitchFamily="2" charset="-122"/>
                <a:ea typeface="宋体" panose="02010600030101010101" pitchFamily="2" charset="-122"/>
              </a:rPr>
              <a:t>实验</a:t>
            </a:r>
            <a:r>
              <a:rPr lang="zh-CN" altLang="en-US" dirty="0">
                <a:latin typeface="宋体" panose="02010600030101010101" pitchFamily="2" charset="-122"/>
                <a:ea typeface="宋体" panose="02010600030101010101" pitchFamily="2" charset="-122"/>
              </a:rPr>
              <a:t>进一步体会有关算法，获取一些初步的经验</a:t>
            </a:r>
            <a:endParaRPr lang="en-US" altLang="zh-CN" dirty="0">
              <a:latin typeface="宋体" panose="02010600030101010101" pitchFamily="2" charset="-122"/>
              <a:ea typeface="宋体" panose="02010600030101010101" pitchFamily="2" charset="-122"/>
            </a:endParaRPr>
          </a:p>
          <a:p>
            <a:pPr lvl="1">
              <a:lnSpc>
                <a:spcPct val="170000"/>
              </a:lnSpc>
              <a:buBlip>
                <a:blip r:embed="rId2"/>
              </a:buBlip>
            </a:pPr>
            <a:r>
              <a:rPr lang="zh-CN" altLang="en-US" dirty="0" smtClean="0">
                <a:solidFill>
                  <a:srgbClr val="FF0000"/>
                </a:solidFill>
                <a:latin typeface="宋体" panose="02010600030101010101" pitchFamily="2" charset="-122"/>
                <a:ea typeface="宋体" panose="02010600030101010101" pitchFamily="2" charset="-122"/>
              </a:rPr>
              <a:t>适当查阅文献</a:t>
            </a:r>
            <a:r>
              <a:rPr lang="zh-CN" altLang="en-US" dirty="0">
                <a:latin typeface="宋体" panose="02010600030101010101" pitchFamily="2" charset="-122"/>
                <a:ea typeface="宋体" panose="02010600030101010101" pitchFamily="2" charset="-122"/>
              </a:rPr>
              <a:t>，将所学的知识与自己未来发展相结合起来，达到既丰富学习内容，又有一定的研究和应用的目的。</a:t>
            </a:r>
            <a:endParaRPr lang="zh-CN" altLang="en-US" dirty="0">
              <a:ea typeface="宋体" panose="02010600030101010101" pitchFamily="2" charset="-122"/>
            </a:endParaRPr>
          </a:p>
        </p:txBody>
      </p:sp>
    </p:spTree>
    <p:extLst>
      <p:ext uri="{BB962C8B-B14F-4D97-AF65-F5344CB8AC3E}">
        <p14:creationId xmlns:p14="http://schemas.microsoft.com/office/powerpoint/2010/main" val="283330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328104" y="785552"/>
            <a:ext cx="8974137" cy="673100"/>
          </a:xfrm>
        </p:spPr>
        <p:txBody>
          <a:bodyPr>
            <a:normAutofit fontScale="90000"/>
          </a:bodyPr>
          <a:lstStyle/>
          <a:p>
            <a:r>
              <a:rPr lang="en-US" altLang="zh-CN" dirty="0"/>
              <a:t>Prerequisites</a:t>
            </a:r>
          </a:p>
        </p:txBody>
      </p:sp>
      <p:sp>
        <p:nvSpPr>
          <p:cNvPr id="10243" name="Rectangle 3"/>
          <p:cNvSpPr>
            <a:spLocks noGrp="1" noChangeArrowheads="1"/>
          </p:cNvSpPr>
          <p:nvPr>
            <p:ph type="body" idx="4294967295"/>
          </p:nvPr>
        </p:nvSpPr>
        <p:spPr>
          <a:xfrm>
            <a:off x="1103660" y="1275772"/>
            <a:ext cx="10010456" cy="4970462"/>
          </a:xfrm>
        </p:spPr>
        <p:txBody>
          <a:bodyPr>
            <a:normAutofit fontScale="92500"/>
          </a:bodyPr>
          <a:lstStyle/>
          <a:p>
            <a:pPr>
              <a:lnSpc>
                <a:spcPct val="200000"/>
              </a:lnSpc>
            </a:pPr>
            <a:endParaRPr lang="en-US" altLang="zh-CN" dirty="0"/>
          </a:p>
          <a:p>
            <a:pPr>
              <a:lnSpc>
                <a:spcPct val="200000"/>
              </a:lnSpc>
            </a:pPr>
            <a:r>
              <a:rPr lang="en-US" altLang="zh-CN" dirty="0"/>
              <a:t>Comfortable </a:t>
            </a:r>
            <a:r>
              <a:rPr lang="en-US" altLang="zh-CN" dirty="0">
                <a:solidFill>
                  <a:schemeClr val="accent2"/>
                </a:solidFill>
              </a:rPr>
              <a:t>programming</a:t>
            </a:r>
            <a:r>
              <a:rPr lang="en-US" altLang="zh-CN" dirty="0"/>
              <a:t> in language such as </a:t>
            </a:r>
            <a:r>
              <a:rPr lang="en-US" altLang="zh-CN" dirty="0" smtClean="0"/>
              <a:t>Python</a:t>
            </a:r>
            <a:endParaRPr lang="en-US" altLang="zh-CN" dirty="0"/>
          </a:p>
          <a:p>
            <a:pPr>
              <a:lnSpc>
                <a:spcPct val="200000"/>
              </a:lnSpc>
            </a:pPr>
            <a:endParaRPr lang="en-US" altLang="zh-CN" dirty="0"/>
          </a:p>
          <a:p>
            <a:pPr>
              <a:lnSpc>
                <a:spcPct val="200000"/>
              </a:lnSpc>
            </a:pPr>
            <a:r>
              <a:rPr lang="en-US" altLang="zh-CN" dirty="0"/>
              <a:t>Some knowledge of </a:t>
            </a:r>
            <a:r>
              <a:rPr lang="en-US" altLang="zh-CN" dirty="0">
                <a:solidFill>
                  <a:schemeClr val="accent2"/>
                </a:solidFill>
              </a:rPr>
              <a:t>algorithmic concepts</a:t>
            </a:r>
            <a:r>
              <a:rPr lang="en-US" altLang="zh-CN" dirty="0"/>
              <a:t> such as running times of algorithms; having some rough idea of what NP-hard means</a:t>
            </a:r>
          </a:p>
        </p:txBody>
      </p:sp>
    </p:spTree>
    <p:extLst>
      <p:ext uri="{BB962C8B-B14F-4D97-AF65-F5344CB8AC3E}">
        <p14:creationId xmlns:p14="http://schemas.microsoft.com/office/powerpoint/2010/main" val="3973437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282211" y="768928"/>
            <a:ext cx="8974137" cy="673100"/>
          </a:xfrm>
        </p:spPr>
        <p:txBody>
          <a:bodyPr>
            <a:normAutofit fontScale="90000"/>
          </a:bodyPr>
          <a:lstStyle/>
          <a:p>
            <a:r>
              <a:rPr lang="en-US" altLang="zh-CN" dirty="0"/>
              <a:t>Prerequisites</a:t>
            </a:r>
          </a:p>
        </p:txBody>
      </p:sp>
      <p:sp>
        <p:nvSpPr>
          <p:cNvPr id="11267" name="Rectangle 3"/>
          <p:cNvSpPr>
            <a:spLocks noGrp="1" noChangeArrowheads="1"/>
          </p:cNvSpPr>
          <p:nvPr>
            <p:ph type="body" idx="4294967295"/>
          </p:nvPr>
        </p:nvSpPr>
        <p:spPr>
          <a:xfrm>
            <a:off x="1282211" y="1380461"/>
            <a:ext cx="9524334" cy="4970462"/>
          </a:xfrm>
        </p:spPr>
        <p:txBody>
          <a:bodyPr>
            <a:normAutofit/>
          </a:bodyPr>
          <a:lstStyle/>
          <a:p>
            <a:pPr>
              <a:lnSpc>
                <a:spcPct val="150000"/>
              </a:lnSpc>
            </a:pPr>
            <a:endParaRPr lang="en-US" altLang="zh-CN" dirty="0"/>
          </a:p>
          <a:p>
            <a:pPr>
              <a:lnSpc>
                <a:spcPct val="150000"/>
              </a:lnSpc>
            </a:pPr>
            <a:r>
              <a:rPr lang="en-US" altLang="zh-CN" dirty="0"/>
              <a:t>Some familiarity with </a:t>
            </a:r>
            <a:r>
              <a:rPr lang="en-US" altLang="zh-CN" dirty="0">
                <a:solidFill>
                  <a:schemeClr val="accent2"/>
                </a:solidFill>
              </a:rPr>
              <a:t>probability</a:t>
            </a:r>
            <a:r>
              <a:rPr lang="en-US" altLang="zh-CN" dirty="0"/>
              <a:t> (we will go over this from the beginning but we will cover the basics only briefly)</a:t>
            </a:r>
          </a:p>
          <a:p>
            <a:pPr>
              <a:lnSpc>
                <a:spcPct val="150000"/>
              </a:lnSpc>
            </a:pPr>
            <a:endParaRPr lang="en-US" altLang="zh-CN" dirty="0"/>
          </a:p>
          <a:p>
            <a:pPr>
              <a:lnSpc>
                <a:spcPct val="150000"/>
              </a:lnSpc>
            </a:pPr>
            <a:r>
              <a:rPr lang="en-US" altLang="zh-CN" dirty="0"/>
              <a:t>Not scared of </a:t>
            </a:r>
            <a:r>
              <a:rPr lang="en-US" altLang="zh-CN" dirty="0">
                <a:solidFill>
                  <a:schemeClr val="accent2"/>
                </a:solidFill>
              </a:rPr>
              <a:t>mathematics</a:t>
            </a:r>
            <a:r>
              <a:rPr lang="en-US" altLang="zh-CN" dirty="0"/>
              <a:t>, some background in </a:t>
            </a:r>
            <a:r>
              <a:rPr lang="en-US" altLang="zh-CN" dirty="0">
                <a:solidFill>
                  <a:schemeClr val="accent2"/>
                </a:solidFill>
              </a:rPr>
              <a:t>discrete mathematics</a:t>
            </a:r>
            <a:r>
              <a:rPr lang="en-US" altLang="zh-CN" dirty="0"/>
              <a:t>, able to do simple mathematical proofs</a:t>
            </a:r>
          </a:p>
        </p:txBody>
      </p:sp>
    </p:spTree>
    <p:extLst>
      <p:ext uri="{BB962C8B-B14F-4D97-AF65-F5344CB8AC3E}">
        <p14:creationId xmlns:p14="http://schemas.microsoft.com/office/powerpoint/2010/main" val="237328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459" y="4359251"/>
            <a:ext cx="2058174" cy="205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p:txBody>
          <a:bodyPr/>
          <a:lstStyle/>
          <a:p>
            <a:pPr eaLnBrk="1" hangingPunct="1"/>
            <a:r>
              <a:rPr lang="en-US" altLang="zh-CN">
                <a:latin typeface="Times New Roman" panose="02020603050405020304" pitchFamily="18" charset="0"/>
              </a:rPr>
              <a:t>Basic information about course</a:t>
            </a:r>
          </a:p>
        </p:txBody>
      </p:sp>
      <p:sp>
        <p:nvSpPr>
          <p:cNvPr id="8196" name="Rectangle 3"/>
          <p:cNvSpPr>
            <a:spLocks noGrp="1" noChangeArrowheads="1"/>
          </p:cNvSpPr>
          <p:nvPr>
            <p:ph idx="1"/>
          </p:nvPr>
        </p:nvSpPr>
        <p:spPr>
          <a:xfrm>
            <a:off x="685800" y="1777538"/>
            <a:ext cx="5410200" cy="4929188"/>
          </a:xfrm>
        </p:spPr>
        <p:txBody>
          <a:bodyPr>
            <a:normAutofit fontScale="92500"/>
          </a:bodyPr>
          <a:lstStyle/>
          <a:p>
            <a:pPr lvl="1" eaLnBrk="1" hangingPunct="1">
              <a:lnSpc>
                <a:spcPct val="80000"/>
              </a:lnSpc>
            </a:pPr>
            <a:endParaRPr lang="en-US" altLang="zh-CN" sz="1800" dirty="0"/>
          </a:p>
          <a:p>
            <a:pPr>
              <a:lnSpc>
                <a:spcPct val="150000"/>
              </a:lnSpc>
            </a:pPr>
            <a:r>
              <a:rPr lang="en-US" altLang="zh-CN" dirty="0"/>
              <a:t>Textbook: S. Russell and P. </a:t>
            </a:r>
            <a:r>
              <a:rPr lang="en-US" altLang="zh-CN" dirty="0" err="1"/>
              <a:t>Norvig</a:t>
            </a:r>
            <a:r>
              <a:rPr lang="en-US" altLang="zh-CN" dirty="0"/>
              <a:t>  </a:t>
            </a:r>
            <a:r>
              <a:rPr lang="en-US" altLang="zh-CN" i="1" dirty="0"/>
              <a:t>Artificial Intelligence: A Modern </a:t>
            </a:r>
            <a:r>
              <a:rPr lang="en-US" altLang="zh-CN" i="1" dirty="0" smtClean="0"/>
              <a:t>Approach</a:t>
            </a:r>
            <a:r>
              <a:rPr lang="en-US" altLang="zh-CN" dirty="0" smtClean="0"/>
              <a:t>,</a:t>
            </a:r>
            <a:r>
              <a:rPr lang="en-US" altLang="zh-CN" i="1" dirty="0" smtClean="0"/>
              <a:t> </a:t>
            </a:r>
            <a:r>
              <a:rPr lang="en-US" altLang="zh-CN" dirty="0" smtClean="0"/>
              <a:t>Pearson Press, 2020</a:t>
            </a:r>
            <a:endParaRPr lang="en-US" altLang="zh-CN" dirty="0">
              <a:solidFill>
                <a:srgbClr val="FF0000"/>
              </a:solidFill>
            </a:endParaRPr>
          </a:p>
          <a:p>
            <a:pPr eaLnBrk="1" hangingPunct="1">
              <a:lnSpc>
                <a:spcPct val="150000"/>
              </a:lnSpc>
            </a:pPr>
            <a:endParaRPr lang="en-US" altLang="zh-CN" dirty="0">
              <a:solidFill>
                <a:srgbClr val="FF0000"/>
              </a:solidFill>
            </a:endParaRPr>
          </a:p>
          <a:p>
            <a:pPr>
              <a:lnSpc>
                <a:spcPct val="150000"/>
              </a:lnSpc>
            </a:pPr>
            <a:r>
              <a:rPr lang="en-US" altLang="zh-CN" dirty="0"/>
              <a:t>Textbook :</a:t>
            </a:r>
            <a:r>
              <a:rPr lang="en-US" altLang="zh-CN" i="1" dirty="0"/>
              <a:t> </a:t>
            </a:r>
            <a:r>
              <a:rPr lang="zh-CN" altLang="en-US" i="1" dirty="0"/>
              <a:t>人工智能</a:t>
            </a:r>
            <a:r>
              <a:rPr lang="zh-CN" altLang="en-US" i="1" dirty="0" smtClean="0"/>
              <a:t>：现代</a:t>
            </a:r>
            <a:r>
              <a:rPr lang="zh-CN" altLang="en-US" i="1" dirty="0"/>
              <a:t>方法 </a:t>
            </a:r>
            <a:r>
              <a:rPr lang="zh-CN" altLang="en-US" dirty="0"/>
              <a:t>（</a:t>
            </a:r>
            <a:r>
              <a:rPr lang="zh-CN" altLang="en-US" dirty="0" smtClean="0"/>
              <a:t>第</a:t>
            </a:r>
            <a:r>
              <a:rPr lang="en-US" altLang="zh-CN" dirty="0" smtClean="0"/>
              <a:t>4</a:t>
            </a:r>
            <a:r>
              <a:rPr lang="zh-CN" altLang="en-US" dirty="0" smtClean="0"/>
              <a:t>版</a:t>
            </a:r>
            <a:r>
              <a:rPr lang="en-US" altLang="zh-CN" i="1" dirty="0" smtClean="0"/>
              <a:t> </a:t>
            </a:r>
            <a:r>
              <a:rPr lang="zh-CN" altLang="en-US" dirty="0"/>
              <a:t>中文版</a:t>
            </a:r>
            <a:r>
              <a:rPr lang="en-US" altLang="zh-CN" dirty="0"/>
              <a:t>), </a:t>
            </a:r>
            <a:r>
              <a:rPr lang="zh-CN" altLang="en-US" dirty="0" smtClean="0"/>
              <a:t>人民邮电出版社</a:t>
            </a:r>
            <a:r>
              <a:rPr lang="zh-CN" altLang="en-US" dirty="0"/>
              <a:t>，</a:t>
            </a:r>
            <a:r>
              <a:rPr lang="en-US" altLang="zh-CN" dirty="0" smtClean="0"/>
              <a:t>2022</a:t>
            </a:r>
            <a:endParaRPr lang="en-US" altLang="zh-CN" dirty="0"/>
          </a:p>
          <a:p>
            <a:pPr>
              <a:spcBef>
                <a:spcPts val="1200"/>
              </a:spcBef>
            </a:pPr>
            <a:endParaRPr lang="en-US" altLang="zh-CN" dirty="0"/>
          </a:p>
        </p:txBody>
      </p:sp>
      <p:pic>
        <p:nvPicPr>
          <p:cNvPr id="819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9036" y="2029614"/>
            <a:ext cx="1535021" cy="1990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026" name="Picture 2">
            <a:extLst>
              <a:ext uri="{FF2B5EF4-FFF2-40B4-BE49-F238E27FC236}">
                <a16:creationId xmlns:a16="http://schemas.microsoft.com/office/drawing/2014/main" id="{FA4F5F50-7832-4A64-8EB5-B99C3F2F9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706" y="4253448"/>
            <a:ext cx="1812455" cy="22394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aima.cs.berkeley.edu/cov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67174" y="2081265"/>
            <a:ext cx="1530368" cy="193906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544442" y="6462469"/>
            <a:ext cx="3039615" cy="369332"/>
          </a:xfrm>
          <a:prstGeom prst="rect">
            <a:avLst/>
          </a:prstGeom>
        </p:spPr>
        <p:txBody>
          <a:bodyPr wrap="none">
            <a:spAutoFit/>
          </a:bodyPr>
          <a:lstStyle/>
          <a:p>
            <a:r>
              <a:rPr lang="zh-CN" altLang="en-US" dirty="0"/>
              <a:t>https://aima.cs.berkeley.edu/</a:t>
            </a:r>
          </a:p>
        </p:txBody>
      </p:sp>
    </p:spTree>
    <p:extLst>
      <p:ext uri="{BB962C8B-B14F-4D97-AF65-F5344CB8AC3E}">
        <p14:creationId xmlns:p14="http://schemas.microsoft.com/office/powerpoint/2010/main" val="1569647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14588</TotalTime>
  <Words>2693</Words>
  <Application>Microsoft Office PowerPoint</Application>
  <PresentationFormat>宽屏</PresentationFormat>
  <Paragraphs>345</Paragraphs>
  <Slides>47</Slides>
  <Notes>23</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47</vt:i4>
      </vt:variant>
    </vt:vector>
  </HeadingPairs>
  <TitlesOfParts>
    <vt:vector size="72" baseType="lpstr">
      <vt:lpstr>-apple-system</vt:lpstr>
      <vt:lpstr>DM Mono</vt:lpstr>
      <vt:lpstr>DM Sans</vt:lpstr>
      <vt:lpstr>inherit</vt:lpstr>
      <vt:lpstr>Lantinghei SC Demibold</vt:lpstr>
      <vt:lpstr>맑은 고딕</vt:lpstr>
      <vt:lpstr>Malgun Gothic Semilight</vt:lpstr>
      <vt:lpstr>等线</vt:lpstr>
      <vt:lpstr>等线 Light</vt:lpstr>
      <vt:lpstr>黑体</vt:lpstr>
      <vt:lpstr>华文楷体</vt:lpstr>
      <vt:lpstr>华文新魏</vt:lpstr>
      <vt:lpstr>楷体</vt:lpstr>
      <vt:lpstr>楷体_GB2312</vt:lpstr>
      <vt:lpstr>宋体</vt:lpstr>
      <vt:lpstr>微软雅黑</vt:lpstr>
      <vt:lpstr>arial</vt:lpstr>
      <vt:lpstr>arial</vt:lpstr>
      <vt:lpstr>Book Antiqua</vt:lpstr>
      <vt:lpstr>Calibri</vt:lpstr>
      <vt:lpstr>Tahoma</vt:lpstr>
      <vt:lpstr>Times New Roman</vt:lpstr>
      <vt:lpstr>Wingdings</vt:lpstr>
      <vt:lpstr>Wingdings 2</vt:lpstr>
      <vt:lpstr>Office 主题​​</vt:lpstr>
      <vt:lpstr>PowerPoint 演示文稿</vt:lpstr>
      <vt:lpstr>《人工智能原理与技术》课程</vt:lpstr>
      <vt:lpstr>AI（Artificial Intelligence）</vt:lpstr>
      <vt:lpstr>AI（Artificial Intelligence）</vt:lpstr>
      <vt:lpstr>PowerPoint 演示文稿</vt:lpstr>
      <vt:lpstr>课程目标和基本要求</vt:lpstr>
      <vt:lpstr>Prerequisites</vt:lpstr>
      <vt:lpstr>Prerequisites</vt:lpstr>
      <vt:lpstr>Basic information about course</vt:lpstr>
      <vt:lpstr>Basic information about course</vt:lpstr>
      <vt:lpstr>Outline of the course</vt:lpstr>
      <vt:lpstr>教学资源</vt:lpstr>
      <vt:lpstr>课程安排</vt:lpstr>
      <vt:lpstr>考核方式(原理课)</vt:lpstr>
      <vt:lpstr>PowerPoint 演示文稿</vt:lpstr>
      <vt:lpstr>A (Short) History of AI</vt:lpstr>
      <vt:lpstr>PowerPoint 演示文稿</vt:lpstr>
      <vt:lpstr>A (Short) History of AI</vt:lpstr>
      <vt:lpstr>PowerPoint 演示文稿</vt:lpstr>
      <vt:lpstr>A (Short) History of AI</vt:lpstr>
      <vt:lpstr>A (Short) History of AI</vt:lpstr>
      <vt:lpstr>A (Short) History of AI</vt:lpstr>
      <vt:lpstr>人工智能三大流派</vt:lpstr>
      <vt:lpstr>符号学派的演变：专家系统到知识图谱</vt:lpstr>
      <vt:lpstr>连结主义的演变：神经网络到深度学习</vt:lpstr>
      <vt:lpstr>行为主义的演变：细胞自动机到强化学习</vt:lpstr>
      <vt:lpstr>PowerPoint 演示文稿</vt:lpstr>
      <vt:lpstr>Where are we now？</vt:lpstr>
      <vt:lpstr>Where are we now？</vt:lpstr>
      <vt:lpstr>Transformer based Foundation Models</vt:lpstr>
      <vt:lpstr>Foundation Models</vt:lpstr>
      <vt:lpstr>Artificial Intelligence Generated Content (AIGC)  2022 -</vt:lpstr>
      <vt:lpstr>AlphaCode</vt:lpstr>
      <vt:lpstr>PowerPoint 演示文稿</vt:lpstr>
      <vt:lpstr>Gato</vt:lpstr>
      <vt:lpstr>Gato</vt:lpstr>
      <vt:lpstr>DALLE · 2 </vt:lpstr>
      <vt:lpstr>Make-A-Video</vt:lpstr>
      <vt:lpstr>PowerPoint 演示文稿</vt:lpstr>
      <vt:lpstr>Science fiction AI?</vt:lpstr>
      <vt:lpstr>人工智能与人脑智能</vt:lpstr>
      <vt:lpstr>人脑智能和机器智能</vt:lpstr>
      <vt:lpstr>What is AI?</vt:lpstr>
      <vt:lpstr>What is AI? </vt:lpstr>
      <vt:lpstr>本周作业</vt:lpstr>
      <vt:lpstr>本周小结</vt:lpstr>
      <vt:lpstr>Thanks！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人工智能原理</dc:title>
  <dc:creator>Administrator</dc:creator>
  <cp:lastModifiedBy>WJL</cp:lastModifiedBy>
  <cp:revision>131</cp:revision>
  <dcterms:created xsi:type="dcterms:W3CDTF">2020-09-16T07:14:12Z</dcterms:created>
  <dcterms:modified xsi:type="dcterms:W3CDTF">2024-03-01T00:52:18Z</dcterms:modified>
</cp:coreProperties>
</file>